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D4A7D-AD1B-4574-AD98-BF68641B3F61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FA0BE-8C25-4771-8481-DA7EA2BC69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81803-47E7-4D4B-8F19-00209D308C74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BAD0F-0CDC-4272-8849-DEB964B311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BAD0F-0CDC-4272-8849-DEB964B311A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99E9E-91D1-4556-AF37-6F14EE856C20}" type="datetimeFigureOut">
              <a:rPr lang="en-US" smtClean="0"/>
              <a:pPr/>
              <a:t>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63C8E-955B-464B-8618-07515E0CA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1301 U.S. History to 1877 </a:t>
            </a:r>
            <a:br>
              <a:rPr lang="en-US" dirty="0" smtClean="0"/>
            </a:br>
            <a:r>
              <a:rPr lang="en-US" dirty="0" smtClean="0"/>
              <a:t>Slide Set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Central Texas College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Fort Knox, Kentucky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Bruce A. </a:t>
            </a:r>
            <a:r>
              <a:rPr lang="en-US" dirty="0" err="1" smtClean="0">
                <a:solidFill>
                  <a:schemeClr val="tx1"/>
                </a:solidFill>
              </a:rPr>
              <a:t>McKain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of Oregon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Major issue of 1844 election.</a:t>
            </a:r>
          </a:p>
          <a:p>
            <a:r>
              <a:rPr lang="en-US" dirty="0" smtClean="0"/>
              <a:t>Bounded by Rockies to East, Pacific in West, 42 degrees North latitude in South and 54 degrees 40 minutes (Russian Alaska) in the North.</a:t>
            </a:r>
          </a:p>
          <a:p>
            <a:r>
              <a:rPr lang="en-US" dirty="0" smtClean="0"/>
              <a:t>Joint occupation with Britain since 1818.</a:t>
            </a:r>
          </a:p>
          <a:p>
            <a:r>
              <a:rPr lang="en-US" dirty="0" smtClean="0"/>
              <a:t>Polk did not desire war with Britain</a:t>
            </a:r>
          </a:p>
          <a:p>
            <a:r>
              <a:rPr lang="en-US" dirty="0" smtClean="0"/>
              <a:t>Oregon Treaty set boundary at 49 degrees North latitude.</a:t>
            </a:r>
            <a:endParaRPr lang="en-US" dirty="0"/>
          </a:p>
        </p:txBody>
      </p:sp>
      <p:pic>
        <p:nvPicPr>
          <p:cNvPr id="5" name="Content Placeholder 4" descr="Oregoncountry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95800" y="1524000"/>
            <a:ext cx="4511841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Mormon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Joseph Smith founded religion in 1820s in Palmyra New York.</a:t>
            </a:r>
          </a:p>
          <a:p>
            <a:r>
              <a:rPr lang="en-US" dirty="0" smtClean="0"/>
              <a:t>Forced to migrate eventually to Nauvoo, Illinois.</a:t>
            </a:r>
          </a:p>
          <a:p>
            <a:r>
              <a:rPr lang="en-US" dirty="0" smtClean="0"/>
              <a:t>1844 Smith and his brother were jailed and was killed by </a:t>
            </a:r>
            <a:r>
              <a:rPr lang="en-US" dirty="0" err="1" smtClean="0"/>
              <a:t>amob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Joseph_Smith Jr Mormo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1432" y="1600200"/>
            <a:ext cx="3761568" cy="51092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Mormon 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Brigham Young led migration to Utah.</a:t>
            </a:r>
          </a:p>
          <a:p>
            <a:r>
              <a:rPr lang="en-US" dirty="0" smtClean="0"/>
              <a:t>85,000 migrants trekked to Great Salt Lake in 1846.</a:t>
            </a:r>
          </a:p>
          <a:p>
            <a:r>
              <a:rPr lang="en-US" dirty="0" smtClean="0"/>
              <a:t>Mormons founded the Mormon Republic of Deseret.</a:t>
            </a:r>
            <a:endParaRPr lang="en-US" dirty="0"/>
          </a:p>
        </p:txBody>
      </p:sp>
      <p:pic>
        <p:nvPicPr>
          <p:cNvPr id="5" name="Content Placeholder 4" descr="Brigham_Young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76800" y="1604144"/>
            <a:ext cx="4038600" cy="50948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Mormon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1857-58</a:t>
            </a:r>
          </a:p>
          <a:p>
            <a:r>
              <a:rPr lang="en-US" dirty="0" smtClean="0"/>
              <a:t>Federal government sends troops to curb the “rebellion”.</a:t>
            </a:r>
          </a:p>
          <a:p>
            <a:r>
              <a:rPr lang="en-US" dirty="0" smtClean="0"/>
              <a:t>Fierce fighting between Mormon forces and Federal troops at Mountain Meadows in 1857.</a:t>
            </a:r>
            <a:endParaRPr lang="en-US" dirty="0"/>
          </a:p>
        </p:txBody>
      </p:sp>
      <p:pic>
        <p:nvPicPr>
          <p:cNvPr id="5" name="Content Placeholder 4" descr="Mountain_meadows_map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07550" y="1676400"/>
            <a:ext cx="4736450" cy="44048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with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Continued  to encroachment of Americans into Mexican territory.</a:t>
            </a:r>
          </a:p>
          <a:p>
            <a:r>
              <a:rPr lang="en-US" dirty="0" smtClean="0"/>
              <a:t>Texas boundary dispute.</a:t>
            </a:r>
          </a:p>
          <a:p>
            <a:r>
              <a:rPr lang="en-US" dirty="0" smtClean="0"/>
              <a:t>Seizure of California by U.S. Naval forces in 1842.</a:t>
            </a:r>
          </a:p>
          <a:p>
            <a:r>
              <a:rPr lang="en-US" dirty="0" smtClean="0"/>
              <a:t>1845 U.S. attempt to negotiate a settlement.</a:t>
            </a:r>
          </a:p>
          <a:p>
            <a:r>
              <a:rPr lang="en-US" dirty="0" smtClean="0"/>
              <a:t>5 April 1846 U.S. Army troops attacked by Mexican force in disputed territory.  War declared 13 May 1846.</a:t>
            </a:r>
            <a:endParaRPr lang="en-US" dirty="0"/>
          </a:p>
        </p:txBody>
      </p:sp>
      <p:pic>
        <p:nvPicPr>
          <p:cNvPr id="7" name="Content Placeholder 6" descr="Gen Zachary_Taylor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384949"/>
            <a:ext cx="4267200" cy="52370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with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Land movement through New Mexico into California.</a:t>
            </a:r>
          </a:p>
          <a:p>
            <a:pPr lvl="1"/>
            <a:r>
              <a:rPr lang="en-US" dirty="0" smtClean="0"/>
              <a:t>Sea movement into California.</a:t>
            </a:r>
          </a:p>
          <a:p>
            <a:pPr lvl="1"/>
            <a:r>
              <a:rPr lang="en-US" dirty="0" smtClean="0"/>
              <a:t>Land movement against Mexico.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  <a:p>
            <a:r>
              <a:rPr lang="en-US" dirty="0" smtClean="0"/>
              <a:t>Kearney and Fremont take New Mexico and California as part of the Bear Flag Revolt.</a:t>
            </a:r>
          </a:p>
          <a:p>
            <a:r>
              <a:rPr lang="en-US" dirty="0" smtClean="0"/>
              <a:t>General Zachary Taylor invades Mexico from the North.</a:t>
            </a:r>
          </a:p>
          <a:p>
            <a:r>
              <a:rPr lang="en-US" dirty="0" smtClean="0"/>
              <a:t>Mexicans refuse to negotiate.</a:t>
            </a:r>
            <a:endParaRPr lang="en-US" dirty="0"/>
          </a:p>
        </p:txBody>
      </p:sp>
      <p:pic>
        <p:nvPicPr>
          <p:cNvPr id="5" name="Content Placeholder 4" descr="Firstbearflag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19600" y="2438400"/>
            <a:ext cx="4543314" cy="28713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with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General Winfield Scott lands the 1</a:t>
            </a:r>
            <a:r>
              <a:rPr lang="en-US" baseline="30000" dirty="0" smtClean="0"/>
              <a:t>st</a:t>
            </a:r>
            <a:r>
              <a:rPr lang="en-US" dirty="0" smtClean="0"/>
              <a:t> U.S. Army amphibious assault at Veracruz- captures city with only 20 American lives lost and takes Mexico City by 13 September 1847.</a:t>
            </a:r>
            <a:endParaRPr lang="en-US" dirty="0"/>
          </a:p>
        </p:txBody>
      </p:sp>
      <p:pic>
        <p:nvPicPr>
          <p:cNvPr id="5" name="Content Placeholder 4" descr="scottatveracruz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57654" y="1981200"/>
            <a:ext cx="4586345" cy="40910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 with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Negotiated peace with the Treaty of Guadalupe-Hidalgo, 2 February 1848.</a:t>
            </a:r>
          </a:p>
          <a:p>
            <a:r>
              <a:rPr lang="en-US" dirty="0" smtClean="0"/>
              <a:t>U.S. gains California, Mexican Northwest, and disputed territory in Texas for $15,000,000 and assumption of $3,250,000 in American claims against Mexico.</a:t>
            </a:r>
            <a:endParaRPr lang="en-US" dirty="0"/>
          </a:p>
        </p:txBody>
      </p:sp>
      <p:pic>
        <p:nvPicPr>
          <p:cNvPr id="5" name="Content Placeholder 4" descr="Entrance into Mexico City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60342" y="2514600"/>
            <a:ext cx="4524375" cy="2895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the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Wilmot Proviso – forbidding spread of slavery to free territory.</a:t>
            </a:r>
          </a:p>
          <a:p>
            <a:r>
              <a:rPr lang="en-US" dirty="0" smtClean="0"/>
              <a:t>Congressman David Wilmot.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Content Placeholder 4" descr="David Wilmot Congressman Anti Slav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88523" y="1524000"/>
            <a:ext cx="3645877" cy="50029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Gold discovered in California 24 Jan 1848 at Sutter’s Mill. </a:t>
            </a:r>
          </a:p>
          <a:p>
            <a:r>
              <a:rPr lang="en-US" dirty="0" smtClean="0"/>
              <a:t>49ers Rush to California.</a:t>
            </a:r>
          </a:p>
          <a:p>
            <a:r>
              <a:rPr lang="en-US" dirty="0" smtClean="0"/>
              <a:t>September 1849 California request statehood.</a:t>
            </a:r>
            <a:endParaRPr lang="en-US" dirty="0"/>
          </a:p>
        </p:txBody>
      </p:sp>
      <p:pic>
        <p:nvPicPr>
          <p:cNvPr id="5" name="Content Placeholder 4" descr="San_Francisco_Harbor_April_185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407308" y="2514600"/>
            <a:ext cx="4725252" cy="2819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Divergent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Life in the South</a:t>
            </a:r>
          </a:p>
          <a:p>
            <a:pPr lvl="1"/>
            <a:r>
              <a:rPr lang="en-US" dirty="0" smtClean="0"/>
              <a:t>Planter Class - 50 or more slaves</a:t>
            </a:r>
          </a:p>
          <a:p>
            <a:pPr lvl="1"/>
            <a:r>
              <a:rPr lang="en-US" dirty="0" smtClean="0"/>
              <a:t>Yeoman Farmers - few slaves</a:t>
            </a:r>
          </a:p>
          <a:p>
            <a:pPr lvl="1"/>
            <a:r>
              <a:rPr lang="en-US" dirty="0" smtClean="0"/>
              <a:t>Poor Whites – </a:t>
            </a:r>
            <a:r>
              <a:rPr lang="en-US" dirty="0"/>
              <a:t>n</a:t>
            </a:r>
            <a:r>
              <a:rPr lang="en-US" dirty="0" smtClean="0"/>
              <a:t>o slaves</a:t>
            </a:r>
          </a:p>
          <a:p>
            <a:pPr lvl="1"/>
            <a:r>
              <a:rPr lang="en-US" dirty="0" smtClean="0"/>
              <a:t>Slaves – 200,000 free blacks by 1850 (+/- 6%), 11,000,000 slaves in 1860. </a:t>
            </a:r>
            <a:endParaRPr lang="en-US" dirty="0"/>
          </a:p>
          <a:p>
            <a:r>
              <a:rPr lang="en-US" dirty="0" smtClean="0"/>
              <a:t>Slave Owners</a:t>
            </a:r>
          </a:p>
          <a:p>
            <a:pPr lvl="1"/>
            <a:r>
              <a:rPr lang="en-US" dirty="0" smtClean="0"/>
              <a:t>76.1% -non-slave owners</a:t>
            </a:r>
          </a:p>
          <a:p>
            <a:pPr lvl="1"/>
            <a:r>
              <a:rPr lang="en-US" dirty="0" smtClean="0"/>
              <a:t>17.9%  -1-9 slaves</a:t>
            </a:r>
          </a:p>
          <a:p>
            <a:pPr lvl="1"/>
            <a:r>
              <a:rPr lang="en-US" dirty="0" smtClean="0"/>
              <a:t>6.6%    - 10-99 slaves</a:t>
            </a:r>
          </a:p>
          <a:p>
            <a:pPr lvl="1"/>
            <a:r>
              <a:rPr lang="en-US" dirty="0" smtClean="0"/>
              <a:t>0.1%    - 100+ slaves</a:t>
            </a:r>
            <a:endParaRPr lang="en-US" dirty="0"/>
          </a:p>
        </p:txBody>
      </p:sp>
      <p:pic>
        <p:nvPicPr>
          <p:cNvPr id="5" name="Content Placeholder 4" descr="Slavery_US_1820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53000" y="1605758"/>
            <a:ext cx="3428999" cy="45148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Compromise of 1850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California Issue.</a:t>
            </a:r>
          </a:p>
          <a:p>
            <a:r>
              <a:rPr lang="en-US" dirty="0" smtClean="0"/>
              <a:t>Henry Clay</a:t>
            </a:r>
          </a:p>
          <a:p>
            <a:r>
              <a:rPr lang="en-US" dirty="0" smtClean="0"/>
              <a:t>Daniel Webster</a:t>
            </a:r>
          </a:p>
          <a:p>
            <a:r>
              <a:rPr lang="en-US" dirty="0" smtClean="0"/>
              <a:t>Stephen A. Douglas</a:t>
            </a:r>
          </a:p>
          <a:p>
            <a:pPr lvl="1"/>
            <a:r>
              <a:rPr lang="en-US" dirty="0" smtClean="0"/>
              <a:t>Debate and finally come up with a compromise that all parties can live with.  Slavery issue to be decided by popular vote of territory population.</a:t>
            </a:r>
            <a:endParaRPr lang="en-US" dirty="0"/>
          </a:p>
        </p:txBody>
      </p:sp>
      <p:pic>
        <p:nvPicPr>
          <p:cNvPr id="5" name="Content Placeholder 4" descr="Clay senate_debate comp 185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14493" y="2133600"/>
            <a:ext cx="4647883" cy="3733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 Dies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President Zachary Taylor</a:t>
            </a:r>
            <a:endParaRPr lang="en-US" dirty="0"/>
          </a:p>
        </p:txBody>
      </p:sp>
      <p:pic>
        <p:nvPicPr>
          <p:cNvPr id="7" name="Content Placeholder 6" descr="Zachary Taylor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" y="2248694"/>
            <a:ext cx="3528219" cy="444927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President Millard Fillmore</a:t>
            </a:r>
            <a:endParaRPr lang="en-US" dirty="0"/>
          </a:p>
        </p:txBody>
      </p:sp>
      <p:pic>
        <p:nvPicPr>
          <p:cNvPr id="8" name="Content Placeholder 7" descr="Millard_Fillmore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105400" y="2286000"/>
            <a:ext cx="3352800" cy="44115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Turbulent 50s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Texas/New Mexico land dispute goes to Texas.</a:t>
            </a:r>
          </a:p>
          <a:p>
            <a:r>
              <a:rPr lang="en-US" dirty="0" smtClean="0"/>
              <a:t>Territories use popular sovereignty to determine slave status.</a:t>
            </a:r>
          </a:p>
          <a:p>
            <a:r>
              <a:rPr lang="en-US" dirty="0" smtClean="0"/>
              <a:t>Slave trade abolished in Washington D.C.</a:t>
            </a:r>
          </a:p>
          <a:p>
            <a:r>
              <a:rPr lang="en-US" dirty="0" smtClean="0"/>
              <a:t>Tougher Fugitive Slave laws. </a:t>
            </a:r>
          </a:p>
          <a:p>
            <a:r>
              <a:rPr lang="en-US" dirty="0" smtClean="0"/>
              <a:t>Federal Government to pay Texas per-annexation debt.</a:t>
            </a:r>
          </a:p>
          <a:p>
            <a:r>
              <a:rPr lang="en-US" dirty="0" smtClean="0"/>
              <a:t>Congress would not abolish slavery in Washington D.C.</a:t>
            </a:r>
            <a:endParaRPr lang="en-US" dirty="0"/>
          </a:p>
        </p:txBody>
      </p:sp>
      <p:pic>
        <p:nvPicPr>
          <p:cNvPr id="5" name="Content Placeholder 4" descr="Us185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199" y="2111302"/>
            <a:ext cx="4417291" cy="38322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Harriet Beecher Stowe writes </a:t>
            </a:r>
            <a:r>
              <a:rPr lang="en-US" smtClean="0"/>
              <a:t>Uncle Tom’s </a:t>
            </a:r>
            <a:r>
              <a:rPr lang="en-US" dirty="0" smtClean="0"/>
              <a:t>Cabin and makes slavery an everyday issue.</a:t>
            </a:r>
          </a:p>
          <a:p>
            <a:r>
              <a:rPr lang="en-US" dirty="0" smtClean="0"/>
              <a:t>Kansas-Nebraska Act Passed.</a:t>
            </a:r>
            <a:endParaRPr lang="en-US" dirty="0"/>
          </a:p>
        </p:txBody>
      </p:sp>
      <p:pic>
        <p:nvPicPr>
          <p:cNvPr id="5" name="Content Placeholder 4" descr="Uncle Tom's Cabin Poster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638800" y="1554330"/>
            <a:ext cx="2285999" cy="51307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to War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American “Know Nothing” Party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Republican Party  (1854)</a:t>
            </a:r>
            <a:endParaRPr lang="en-US" dirty="0"/>
          </a:p>
        </p:txBody>
      </p:sp>
      <p:pic>
        <p:nvPicPr>
          <p:cNvPr id="10" name="Content Placeholder 9" descr="Birthplace_of_the_US_Republican_Party_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876800" y="2133600"/>
            <a:ext cx="3346649" cy="4462198"/>
          </a:xfrm>
        </p:spPr>
      </p:pic>
      <p:pic>
        <p:nvPicPr>
          <p:cNvPr id="8" name="Content Placeholder 7" descr="Know Nothing Poster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295400" y="2206896"/>
            <a:ext cx="2057400" cy="45674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Bleeding Kansas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Popular Sovereignty Election Compromised by outside voters.</a:t>
            </a:r>
          </a:p>
          <a:p>
            <a:r>
              <a:rPr lang="en-US" dirty="0" smtClean="0"/>
              <a:t>Two governments in territory.</a:t>
            </a:r>
          </a:p>
          <a:p>
            <a:r>
              <a:rPr lang="en-US" dirty="0" smtClean="0"/>
              <a:t>May 1856 Lawrence Kansas sacked and burned by pro-slavers.</a:t>
            </a:r>
          </a:p>
          <a:p>
            <a:r>
              <a:rPr lang="en-US" dirty="0" smtClean="0"/>
              <a:t>John Brown raids Pottawatomie Creek two days later in retaliation.</a:t>
            </a:r>
          </a:p>
          <a:p>
            <a:r>
              <a:rPr lang="en-US" dirty="0" smtClean="0"/>
              <a:t>200 die in Kansas violence.</a:t>
            </a:r>
            <a:endParaRPr lang="en-US" dirty="0"/>
          </a:p>
        </p:txBody>
      </p:sp>
      <p:pic>
        <p:nvPicPr>
          <p:cNvPr id="5" name="Content Placeholder 4" descr="John Brow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55866" y="1600200"/>
            <a:ext cx="382326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Violence in Congress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Senator Charles Sumner’s two day speech “The Crime Against Kansas” insults Senator Andrew Butler.</a:t>
            </a:r>
          </a:p>
          <a:p>
            <a:r>
              <a:rPr lang="en-US" dirty="0" smtClean="0"/>
              <a:t>Congressman Preston Brooks attacks and beats Sumner on floor of Senate in retaliation. </a:t>
            </a:r>
            <a:endParaRPr lang="en-US" dirty="0"/>
          </a:p>
        </p:txBody>
      </p:sp>
      <p:pic>
        <p:nvPicPr>
          <p:cNvPr id="5" name="Content Placeholder 4" descr="CSumner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1" y="1404726"/>
            <a:ext cx="3878042" cy="47214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Violence in Congress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Senator Andrew Butler</a:t>
            </a:r>
            <a:endParaRPr lang="en-US" dirty="0"/>
          </a:p>
        </p:txBody>
      </p:sp>
      <p:pic>
        <p:nvPicPr>
          <p:cNvPr id="7" name="Content Placeholder 6" descr="APButler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45719" y="2174875"/>
            <a:ext cx="3463149" cy="3951288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Congressman Preston Brooks</a:t>
            </a:r>
            <a:endParaRPr lang="en-US" dirty="0"/>
          </a:p>
        </p:txBody>
      </p:sp>
      <p:pic>
        <p:nvPicPr>
          <p:cNvPr id="8" name="Content Placeholder 7" descr="PBrooks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943809" y="2174875"/>
            <a:ext cx="3444206" cy="3951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Violence in Congress</a:t>
            </a:r>
            <a:endParaRPr lang="en-US" dirty="0"/>
          </a:p>
        </p:txBody>
      </p:sp>
      <p:pic>
        <p:nvPicPr>
          <p:cNvPr id="4" name="Content Placeholder 3" descr="Southern_Chivalry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4268" y="1143000"/>
            <a:ext cx="8261521" cy="541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err="1" smtClean="0"/>
              <a:t>Dred</a:t>
            </a:r>
            <a:r>
              <a:rPr lang="en-US" dirty="0" smtClean="0"/>
              <a:t> Scott case – Supreme Court decides not to decide.</a:t>
            </a:r>
            <a:endParaRPr lang="en-US" dirty="0"/>
          </a:p>
        </p:txBody>
      </p:sp>
      <p:pic>
        <p:nvPicPr>
          <p:cNvPr id="5" name="Content Placeholder 4" descr="DredScott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10062" y="1219201"/>
            <a:ext cx="4275328" cy="4876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Texas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state in the Republic of Mexico since 1822.</a:t>
            </a:r>
          </a:p>
          <a:p>
            <a:r>
              <a:rPr lang="en-US" dirty="0" smtClean="0"/>
              <a:t>U.S. offer to buy is refused.</a:t>
            </a:r>
          </a:p>
          <a:p>
            <a:r>
              <a:rPr lang="en-US" dirty="0" smtClean="0"/>
              <a:t>Mexico invites settlers, by 1835 35,000 “Gringos” live in Texas</a:t>
            </a:r>
          </a:p>
          <a:p>
            <a:r>
              <a:rPr lang="en-US" dirty="0" smtClean="0"/>
              <a:t>Stephen Austin a leader in settlement movement.</a:t>
            </a:r>
          </a:p>
          <a:p>
            <a:r>
              <a:rPr lang="en-US" dirty="0" smtClean="0"/>
              <a:t>Texas declares independence in 1836. </a:t>
            </a:r>
            <a:endParaRPr lang="en-US" dirty="0"/>
          </a:p>
        </p:txBody>
      </p:sp>
      <p:pic>
        <p:nvPicPr>
          <p:cNvPr id="5" name="Content Placeholder 4" descr="stephen austi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373981"/>
            <a:ext cx="3733800" cy="497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Lincoln Douglas Debates</a:t>
            </a:r>
            <a:endParaRPr lang="en-US" dirty="0"/>
          </a:p>
        </p:txBody>
      </p:sp>
      <p:pic>
        <p:nvPicPr>
          <p:cNvPr id="5" name="Content Placeholder 4" descr="L-D Debate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02278" y="2354254"/>
            <a:ext cx="4293522" cy="3208346"/>
          </a:xfrm>
        </p:spPr>
      </p:pic>
      <p:pic>
        <p:nvPicPr>
          <p:cNvPr id="6" name="Content Placeholder 5" descr="debatemap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168216" y="1600200"/>
            <a:ext cx="299856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Brown’s Raid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16 October 1859</a:t>
            </a:r>
          </a:p>
          <a:p>
            <a:r>
              <a:rPr lang="en-US" dirty="0" smtClean="0"/>
              <a:t>Harper’s Ferry Virginia</a:t>
            </a:r>
          </a:p>
          <a:p>
            <a:r>
              <a:rPr lang="en-US" dirty="0" smtClean="0"/>
              <a:t>U.S. Marines under command of Colonel Robert E. Lee captures John Brown.</a:t>
            </a:r>
            <a:endParaRPr lang="en-US" dirty="0"/>
          </a:p>
        </p:txBody>
      </p:sp>
      <p:pic>
        <p:nvPicPr>
          <p:cNvPr id="5" name="Content Placeholder 4" descr="Harper's Ferry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18073" y="2133600"/>
            <a:ext cx="4740551" cy="3428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 Brown’s 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John Brown is tried, convicted and hanged on 2 December 1859.</a:t>
            </a:r>
            <a:endParaRPr lang="en-US" dirty="0"/>
          </a:p>
        </p:txBody>
      </p:sp>
      <p:pic>
        <p:nvPicPr>
          <p:cNvPr id="5" name="Content Placeholder 4" descr="John_brown_185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29200" y="1447800"/>
            <a:ext cx="3335922" cy="47463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1860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                 Stephen A. Douglas </a:t>
            </a:r>
          </a:p>
          <a:p>
            <a:r>
              <a:rPr lang="en-US" dirty="0" smtClean="0"/>
              <a:t>                 Northern Democrat</a:t>
            </a:r>
            <a:endParaRPr lang="en-US" dirty="0"/>
          </a:p>
        </p:txBody>
      </p:sp>
      <p:pic>
        <p:nvPicPr>
          <p:cNvPr id="7" name="Content Placeholder 6" descr="1860 Stephen_Arnold_Dougla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143000" y="2215805"/>
            <a:ext cx="2743199" cy="3977616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                   Abraham Lincoln</a:t>
            </a:r>
          </a:p>
          <a:p>
            <a:r>
              <a:rPr lang="en-US" dirty="0" smtClean="0"/>
              <a:t>                          Republican</a:t>
            </a:r>
            <a:endParaRPr lang="en-US" dirty="0"/>
          </a:p>
        </p:txBody>
      </p:sp>
      <p:pic>
        <p:nvPicPr>
          <p:cNvPr id="8" name="Content Placeholder 7" descr="Congressman Lincoln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4654053" y="2362200"/>
            <a:ext cx="4371975" cy="3886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1860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                            John Bell</a:t>
            </a:r>
          </a:p>
          <a:p>
            <a:r>
              <a:rPr lang="en-US" dirty="0" smtClean="0"/>
              <a:t>            Constitutional Union Party</a:t>
            </a:r>
            <a:endParaRPr lang="en-US" dirty="0"/>
          </a:p>
        </p:txBody>
      </p:sp>
      <p:pic>
        <p:nvPicPr>
          <p:cNvPr id="7" name="Content Placeholder 6" descr="1860 John Bell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1066799" y="2387401"/>
            <a:ext cx="3027839" cy="3784799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                  John Breckinridge</a:t>
            </a:r>
          </a:p>
          <a:p>
            <a:r>
              <a:rPr lang="en-US" dirty="0" smtClean="0"/>
              <a:t>                  Southern Democrat</a:t>
            </a:r>
            <a:endParaRPr lang="en-US" dirty="0"/>
          </a:p>
        </p:txBody>
      </p:sp>
      <p:pic>
        <p:nvPicPr>
          <p:cNvPr id="8" name="Content Placeholder 7" descr="1860 John Breckinridge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334000" y="2297746"/>
            <a:ext cx="2895599" cy="40279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1860</a:t>
            </a:r>
            <a:endParaRPr lang="en-US" dirty="0"/>
          </a:p>
        </p:txBody>
      </p:sp>
      <p:pic>
        <p:nvPicPr>
          <p:cNvPr id="4" name="Content Placeholder 3" descr="1860 Election Results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4800" y="1219200"/>
            <a:ext cx="8493933" cy="53961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to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After the election President Buchanan fails to take any actions to keep Southern states from leaving the Union.  This four month delay make the war almost inevitable.</a:t>
            </a:r>
            <a:endParaRPr lang="en-US" dirty="0"/>
          </a:p>
        </p:txBody>
      </p:sp>
      <p:pic>
        <p:nvPicPr>
          <p:cNvPr id="5" name="Content Placeholder 4" descr="James_Buchanan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667971"/>
            <a:ext cx="4038600" cy="43904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Texas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President/ General Santa Anna marches into Texas to put down the revolt.</a:t>
            </a:r>
          </a:p>
          <a:p>
            <a:r>
              <a:rPr lang="en-US" dirty="0" smtClean="0"/>
              <a:t>Texas Army under command of Sam Houston ill equipped and ill trained, Houston orders garrison at San Antonio to delay Santa Anna.</a:t>
            </a:r>
            <a:endParaRPr lang="en-US" dirty="0"/>
          </a:p>
        </p:txBody>
      </p:sp>
      <p:pic>
        <p:nvPicPr>
          <p:cNvPr id="5" name="Content Placeholder 4" descr="Santaanna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76800" y="1555578"/>
            <a:ext cx="3962400" cy="51061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Alamo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garrison at the Alamo (outside San Antonio) fights and delays Santa Anna for 10 days before falling on 6 March 1836, just four days after Texas formally declared independence.</a:t>
            </a:r>
            <a:endParaRPr lang="en-US" dirty="0"/>
          </a:p>
        </p:txBody>
      </p:sp>
      <p:pic>
        <p:nvPicPr>
          <p:cNvPr id="5" name="Content Placeholder 4" descr="Alam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14800" y="2412568"/>
            <a:ext cx="5029200" cy="28579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Alamo Colonels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      William B. Travis</a:t>
            </a:r>
            <a:endParaRPr lang="en-US" dirty="0"/>
          </a:p>
        </p:txBody>
      </p:sp>
      <p:pic>
        <p:nvPicPr>
          <p:cNvPr id="7" name="Content Placeholder 6" descr="William_travis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3400" y="2133600"/>
            <a:ext cx="3453702" cy="4613724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           Jim Bowie</a:t>
            </a:r>
            <a:endParaRPr lang="en-US" dirty="0"/>
          </a:p>
        </p:txBody>
      </p:sp>
      <p:pic>
        <p:nvPicPr>
          <p:cNvPr id="8" name="Content Placeholder 7" descr="Jimbowie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5105400" y="2118763"/>
            <a:ext cx="3581400" cy="46629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Alamo Colonels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           Davy Crockett</a:t>
            </a:r>
            <a:endParaRPr lang="en-US" dirty="0"/>
          </a:p>
        </p:txBody>
      </p:sp>
      <p:pic>
        <p:nvPicPr>
          <p:cNvPr id="7" name="Content Placeholder 6" descr="Davy_Crockett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80999" y="2133600"/>
            <a:ext cx="3810001" cy="4595981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           The Command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William Travis commanded Army of Texas regular troops.</a:t>
            </a:r>
          </a:p>
          <a:p>
            <a:r>
              <a:rPr lang="en-US" dirty="0" smtClean="0"/>
              <a:t>Jim Bowie commanded Texas militia.</a:t>
            </a:r>
          </a:p>
          <a:p>
            <a:r>
              <a:rPr lang="en-US" dirty="0" smtClean="0"/>
              <a:t>Davy Crockett led a force of frontiersman volunteers, mostly from Kentucky and Tennessee.</a:t>
            </a:r>
          </a:p>
          <a:p>
            <a:r>
              <a:rPr lang="en-US" dirty="0" smtClean="0"/>
              <a:t>Total Force - 187 men.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Rest of the War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                   The War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“Remember the Alamo” becomes the rally cry for Texas.</a:t>
            </a:r>
          </a:p>
          <a:p>
            <a:r>
              <a:rPr lang="en-US" dirty="0" smtClean="0"/>
              <a:t>Santa Anna continues to march into Texas.</a:t>
            </a:r>
          </a:p>
          <a:p>
            <a:r>
              <a:rPr lang="en-US" dirty="0" smtClean="0"/>
              <a:t>23 April 1836  the Mexican army is trapped at San Jacinto and Santa Anna is forced to recognize Texas independence.</a:t>
            </a:r>
          </a:p>
          <a:p>
            <a:r>
              <a:rPr lang="en-US" dirty="0" smtClean="0"/>
              <a:t>Texas applies for statehood but is denied for a time.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  General Sam Houston</a:t>
            </a:r>
            <a:endParaRPr lang="en-US" dirty="0"/>
          </a:p>
        </p:txBody>
      </p:sp>
      <p:pic>
        <p:nvPicPr>
          <p:cNvPr id="7" name="Content Placeholder 6" descr="Sam Houston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147958" y="2174874"/>
            <a:ext cx="3538841" cy="460586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 of the Period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U.S. vs. Canada</a:t>
            </a:r>
          </a:p>
          <a:p>
            <a:pPr lvl="1"/>
            <a:r>
              <a:rPr lang="en-US" dirty="0" smtClean="0"/>
              <a:t>Aroostook War 1837 confrontation over road through disputed territory, Maine militia, bloodless.</a:t>
            </a:r>
          </a:p>
          <a:p>
            <a:pPr lvl="1"/>
            <a:r>
              <a:rPr lang="en-US" dirty="0" smtClean="0"/>
              <a:t>Caroline Affair 1837 U.S. ship burned by Canadian loyalist.</a:t>
            </a:r>
          </a:p>
          <a:p>
            <a:pPr lvl="1"/>
            <a:r>
              <a:rPr lang="en-US" dirty="0" smtClean="0"/>
              <a:t>Creole Incident Britain declines to return escaped slaves and ship.</a:t>
            </a:r>
          </a:p>
          <a:p>
            <a:pPr lvl="1"/>
            <a:r>
              <a:rPr lang="en-US" dirty="0" smtClean="0"/>
              <a:t>Webster-</a:t>
            </a:r>
            <a:r>
              <a:rPr lang="en-US" dirty="0" err="1" smtClean="0"/>
              <a:t>Ashburton</a:t>
            </a:r>
            <a:r>
              <a:rPr lang="en-US" dirty="0" smtClean="0"/>
              <a:t> Treaty 1842 settled boundary dispute, and set spirit of cooperation between U.S. and Canada.</a:t>
            </a:r>
            <a:endParaRPr lang="en-US" dirty="0"/>
          </a:p>
        </p:txBody>
      </p:sp>
      <p:pic>
        <p:nvPicPr>
          <p:cNvPr id="5" name="Content Placeholder 4" descr="Webster-Ashburton_Treaty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199" y="2570828"/>
            <a:ext cx="4436517" cy="283937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1151</Words>
  <Application>Microsoft Office PowerPoint</Application>
  <PresentationFormat>On-screen Show (4:3)</PresentationFormat>
  <Paragraphs>188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History 1301 U.S. History to 1877  Slide Set 5</vt:lpstr>
      <vt:lpstr>Divergent Societies</vt:lpstr>
      <vt:lpstr>The Texas Question</vt:lpstr>
      <vt:lpstr>The Texas Question</vt:lpstr>
      <vt:lpstr>The Alamo</vt:lpstr>
      <vt:lpstr>The Alamo Colonels</vt:lpstr>
      <vt:lpstr>The Alamo Colonels</vt:lpstr>
      <vt:lpstr>The Rest of the War</vt:lpstr>
      <vt:lpstr>Conflict of the Period</vt:lpstr>
      <vt:lpstr>Settlement of Oregon</vt:lpstr>
      <vt:lpstr>Mormon Migration</vt:lpstr>
      <vt:lpstr>Mormon Migration</vt:lpstr>
      <vt:lpstr>Mormon War</vt:lpstr>
      <vt:lpstr>War with Mexico</vt:lpstr>
      <vt:lpstr>War with Mexico</vt:lpstr>
      <vt:lpstr>War with Mexico</vt:lpstr>
      <vt:lpstr>War with Mexico</vt:lpstr>
      <vt:lpstr>After the War</vt:lpstr>
      <vt:lpstr>GOLD!</vt:lpstr>
      <vt:lpstr>Compromise of 1850</vt:lpstr>
      <vt:lpstr>President Dies</vt:lpstr>
      <vt:lpstr>The Turbulent 50s</vt:lpstr>
      <vt:lpstr>Road to War</vt:lpstr>
      <vt:lpstr>Road to War</vt:lpstr>
      <vt:lpstr>Bleeding Kansas</vt:lpstr>
      <vt:lpstr>Violence in Congress</vt:lpstr>
      <vt:lpstr>Violence in Congress</vt:lpstr>
      <vt:lpstr>Violence in Congress</vt:lpstr>
      <vt:lpstr>Road to War</vt:lpstr>
      <vt:lpstr>Lincoln Douglas Debates</vt:lpstr>
      <vt:lpstr>John Brown’s Raid</vt:lpstr>
      <vt:lpstr>John Brown’s Trial</vt:lpstr>
      <vt:lpstr>Election of 1860</vt:lpstr>
      <vt:lpstr>Election of 1860</vt:lpstr>
      <vt:lpstr>Election of 1860</vt:lpstr>
      <vt:lpstr>Road to War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1301 U.S. History to 1877 Lecture day 5 slides</dc:title>
  <dc:creator>Bruce A. McKain</dc:creator>
  <cp:lastModifiedBy>Bruce A. McKain</cp:lastModifiedBy>
  <cp:revision>25</cp:revision>
  <dcterms:created xsi:type="dcterms:W3CDTF">2007-07-10T22:40:37Z</dcterms:created>
  <dcterms:modified xsi:type="dcterms:W3CDTF">2010-01-08T21:03:39Z</dcterms:modified>
</cp:coreProperties>
</file>