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FCF57-7E60-4863-B0C8-FD6FC9E8AA35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5B3FC6-D0B0-4A3B-97F0-BD8AF0BE69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7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B3FC6-D0B0-4A3B-97F0-BD8AF0BE695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DB66-0F34-4CB6-9C0A-36480C5A155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545F-1DFB-4470-AC9C-73C7A74E8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DB66-0F34-4CB6-9C0A-36480C5A155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545F-1DFB-4470-AC9C-73C7A74E8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DB66-0F34-4CB6-9C0A-36480C5A155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545F-1DFB-4470-AC9C-73C7A74E8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DB66-0F34-4CB6-9C0A-36480C5A155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545F-1DFB-4470-AC9C-73C7A74E8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DB66-0F34-4CB6-9C0A-36480C5A155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545F-1DFB-4470-AC9C-73C7A74E8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DB66-0F34-4CB6-9C0A-36480C5A155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545F-1DFB-4470-AC9C-73C7A74E8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DB66-0F34-4CB6-9C0A-36480C5A155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545F-1DFB-4470-AC9C-73C7A74E8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DB66-0F34-4CB6-9C0A-36480C5A155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545F-1DFB-4470-AC9C-73C7A74E8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DB66-0F34-4CB6-9C0A-36480C5A155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545F-1DFB-4470-AC9C-73C7A74E8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DB66-0F34-4CB6-9C0A-36480C5A155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545F-1DFB-4470-AC9C-73C7A74E8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CDB66-0F34-4CB6-9C0A-36480C5A155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D545F-1DFB-4470-AC9C-73C7A74E8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CDB66-0F34-4CB6-9C0A-36480C5A1553}" type="datetimeFigureOut">
              <a:rPr lang="en-US" smtClean="0"/>
              <a:pPr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D545F-1DFB-4470-AC9C-73C7A74E8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Rise of Nationalism in late 19</a:t>
            </a:r>
            <a:r>
              <a:rPr lang="en-US" baseline="30000" dirty="0" smtClean="0"/>
              <a:t>th</a:t>
            </a:r>
            <a:r>
              <a:rPr lang="en-US" dirty="0" smtClean="0"/>
              <a:t> Century Europe – Chapter 22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Central Texas College</a:t>
            </a:r>
          </a:p>
          <a:p>
            <a:r>
              <a:rPr lang="en-US" dirty="0" smtClean="0"/>
              <a:t>Fort Knox Kentucky</a:t>
            </a:r>
          </a:p>
          <a:p>
            <a:r>
              <a:rPr lang="en-US" dirty="0" smtClean="0"/>
              <a:t>Bruce A. McKain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Italian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Garibaldi crossed the straits to Italy and moved North taking Naples 7 September 1860</a:t>
            </a:r>
          </a:p>
          <a:p>
            <a:r>
              <a:rPr lang="en-US" dirty="0" smtClean="0"/>
              <a:t>30 September defeats the Neapolitan army.</a:t>
            </a:r>
          </a:p>
          <a:p>
            <a:r>
              <a:rPr lang="en-US" dirty="0" smtClean="0"/>
              <a:t>Turns territorial gains to the </a:t>
            </a:r>
            <a:r>
              <a:rPr lang="en-US" dirty="0" err="1" smtClean="0"/>
              <a:t>Piedmontese</a:t>
            </a:r>
            <a:r>
              <a:rPr lang="en-US" dirty="0" smtClean="0"/>
              <a:t> after meeting with Victor Emmanuel II, and goes into temporary retirement</a:t>
            </a:r>
          </a:p>
          <a:p>
            <a:r>
              <a:rPr lang="en-US" dirty="0" smtClean="0"/>
              <a:t>He continued to fight over the next ten years, eventually being elected to  Italian Parliament.</a:t>
            </a:r>
            <a:endParaRPr lang="en-US" dirty="0"/>
          </a:p>
        </p:txBody>
      </p:sp>
      <p:pic>
        <p:nvPicPr>
          <p:cNvPr id="9" name="Content Placeholder 8" descr="Giuseppe_Garibald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76800" y="1632946"/>
            <a:ext cx="3810000" cy="47451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Otto Eduard Leopold, Prince of Bismarck, Duke of </a:t>
            </a:r>
            <a:r>
              <a:rPr lang="en-US" dirty="0" err="1" smtClean="0"/>
              <a:t>Lauenburg</a:t>
            </a:r>
            <a:r>
              <a:rPr lang="en-US" dirty="0" smtClean="0"/>
              <a:t> (1815-1898)</a:t>
            </a:r>
          </a:p>
          <a:p>
            <a:r>
              <a:rPr lang="en-US" dirty="0" smtClean="0"/>
              <a:t>Oversaw unification of Germany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Chancellor of the German Empire</a:t>
            </a:r>
          </a:p>
          <a:p>
            <a:r>
              <a:rPr lang="en-US" dirty="0" smtClean="0"/>
              <a:t>Removed from office in 1890 by Kaiser Wilhelm II</a:t>
            </a:r>
          </a:p>
          <a:p>
            <a:r>
              <a:rPr lang="en-US" dirty="0" smtClean="0"/>
              <a:t>Led Prussian Army to victory over France in 1871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Otto_von_Bismarck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53000" y="1503222"/>
            <a:ext cx="3733800" cy="51394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After French defeat Bismarck negotiated with Southern German state to effect unification</a:t>
            </a:r>
          </a:p>
          <a:p>
            <a:r>
              <a:rPr lang="en-US" dirty="0" smtClean="0"/>
              <a:t>Led the anti-catholic </a:t>
            </a:r>
            <a:r>
              <a:rPr lang="en-US" i="1" dirty="0" err="1" smtClean="0"/>
              <a:t>Kulturkampf</a:t>
            </a:r>
            <a:endParaRPr lang="en-US" i="1" dirty="0" smtClean="0"/>
          </a:p>
          <a:p>
            <a:r>
              <a:rPr lang="en-US" dirty="0" smtClean="0"/>
              <a:t>1878 Anti-Socialist Laws</a:t>
            </a:r>
          </a:p>
          <a:p>
            <a:r>
              <a:rPr lang="en-US" dirty="0" smtClean="0"/>
              <a:t>Spent great deal of time insuring a “Balance of Power”</a:t>
            </a:r>
            <a:endParaRPr lang="en-US" dirty="0"/>
          </a:p>
        </p:txBody>
      </p:sp>
      <p:pic>
        <p:nvPicPr>
          <p:cNvPr id="7" name="Content Placeholder 6" descr="World_war_one_web_allianc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35176" y="2286000"/>
            <a:ext cx="4447590" cy="297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Wilhelm Friedrich Ludwig von </a:t>
            </a:r>
            <a:r>
              <a:rPr lang="en-US" dirty="0" err="1" smtClean="0"/>
              <a:t>Freussen</a:t>
            </a:r>
            <a:endParaRPr lang="en-US" dirty="0" smtClean="0"/>
          </a:p>
          <a:p>
            <a:r>
              <a:rPr lang="en-US" dirty="0" smtClean="0"/>
              <a:t>Reign 1861-88</a:t>
            </a:r>
          </a:p>
          <a:p>
            <a:r>
              <a:rPr lang="en-US" dirty="0" smtClean="0"/>
              <a:t>Fought against Napoleon </a:t>
            </a:r>
            <a:r>
              <a:rPr lang="en-US" dirty="0" err="1" smtClean="0"/>
              <a:t>Boneparte</a:t>
            </a:r>
            <a:endParaRPr lang="en-US" dirty="0" smtClean="0"/>
          </a:p>
          <a:p>
            <a:r>
              <a:rPr lang="en-US" dirty="0" smtClean="0"/>
              <a:t>As second son was not expected to rule</a:t>
            </a:r>
          </a:p>
          <a:p>
            <a:r>
              <a:rPr lang="en-US" dirty="0" smtClean="0"/>
              <a:t>Possibly the Greatest of the “German” Emperors</a:t>
            </a:r>
          </a:p>
          <a:p>
            <a:endParaRPr lang="en-US" dirty="0"/>
          </a:p>
        </p:txBody>
      </p:sp>
      <p:pic>
        <p:nvPicPr>
          <p:cNvPr id="5" name="Content Placeholder 4" descr="Kaiser_Wilhelm_I__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1711744"/>
            <a:ext cx="3429000" cy="47226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Russian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Russian defeat in Crimean War showed weakness of absolute monarchy</a:t>
            </a:r>
          </a:p>
          <a:p>
            <a:r>
              <a:rPr lang="en-US" dirty="0" smtClean="0"/>
              <a:t>Abolished Serfdom March 3 1863</a:t>
            </a:r>
          </a:p>
          <a:p>
            <a:r>
              <a:rPr lang="en-US" dirty="0" smtClean="0"/>
              <a:t>Peasants had to repay state for cost of their land.</a:t>
            </a:r>
          </a:p>
          <a:p>
            <a:r>
              <a:rPr lang="en-US" dirty="0" smtClean="0"/>
              <a:t>Established Local Assemblies “</a:t>
            </a:r>
            <a:r>
              <a:rPr lang="en-US" i="1" dirty="0" err="1" smtClean="0"/>
              <a:t>Zemstvos</a:t>
            </a:r>
            <a:r>
              <a:rPr lang="en-US" i="1" dirty="0" smtClean="0"/>
              <a:t>”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Content Placeholder 4" descr="Alexander I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1621567"/>
            <a:ext cx="3429000" cy="49206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Victorian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Alexandrina Victoria 1819-1901, ruled 1837-1901 (63 years 7 mo)</a:t>
            </a:r>
          </a:p>
          <a:p>
            <a:r>
              <a:rPr lang="en-US" dirty="0" smtClean="0"/>
              <a:t>Empress of India 1876 to 1901</a:t>
            </a:r>
          </a:p>
          <a:p>
            <a:r>
              <a:rPr lang="en-US" dirty="0" smtClean="0"/>
              <a:t>Grandmother of Europe , 9 children, 34 grandchildren</a:t>
            </a:r>
          </a:p>
          <a:p>
            <a:r>
              <a:rPr lang="en-US" dirty="0" smtClean="0"/>
              <a:t>In mourning for 41 years</a:t>
            </a:r>
          </a:p>
          <a:p>
            <a:endParaRPr lang="en-US" dirty="0"/>
          </a:p>
        </p:txBody>
      </p:sp>
      <p:pic>
        <p:nvPicPr>
          <p:cNvPr id="5" name="Content Placeholder 4" descr="Queen_Victoria_by_Bassano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15590" y="1676401"/>
            <a:ext cx="3418810" cy="4817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Marx and Marxism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German philosopher, sociologist, economic historian, journalist, and revolutionary socialist</a:t>
            </a:r>
          </a:p>
          <a:p>
            <a:r>
              <a:rPr lang="en-US" i="1" dirty="0" smtClean="0"/>
              <a:t>Communist Manifesto </a:t>
            </a:r>
            <a:r>
              <a:rPr lang="en-US" dirty="0" smtClean="0"/>
              <a:t>1848</a:t>
            </a:r>
          </a:p>
          <a:p>
            <a:r>
              <a:rPr lang="en-US" i="1" dirty="0" smtClean="0"/>
              <a:t>Capital</a:t>
            </a:r>
            <a:r>
              <a:rPr lang="en-US" dirty="0" smtClean="0"/>
              <a:t> 1867-94</a:t>
            </a:r>
          </a:p>
          <a:p>
            <a:r>
              <a:rPr lang="en-US" dirty="0" smtClean="0"/>
              <a:t>Friedrich Engels</a:t>
            </a:r>
            <a:endParaRPr lang="en-US" dirty="0"/>
          </a:p>
        </p:txBody>
      </p:sp>
      <p:pic>
        <p:nvPicPr>
          <p:cNvPr id="5" name="Content Placeholder 4" descr="Karl_Marx_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400" y="1638751"/>
            <a:ext cx="3505200" cy="4991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Nationalism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Charles Louis Napoleon Bonaparte, (aka) Napoleon the Small, Napoleon III</a:t>
            </a:r>
          </a:p>
          <a:p>
            <a:r>
              <a:rPr lang="en-US" dirty="0" err="1" smtClean="0"/>
              <a:t>Ist</a:t>
            </a:r>
            <a:r>
              <a:rPr lang="en-US" dirty="0" smtClean="0"/>
              <a:t> President of the French Republic, elected 1848, initiated a coup </a:t>
            </a:r>
            <a:r>
              <a:rPr lang="en-US" dirty="0" err="1" smtClean="0"/>
              <a:t>d’etat</a:t>
            </a:r>
            <a:r>
              <a:rPr lang="en-US" dirty="0" smtClean="0"/>
              <a:t> in 1851.</a:t>
            </a:r>
          </a:p>
          <a:p>
            <a:r>
              <a:rPr lang="en-US" dirty="0" smtClean="0"/>
              <a:t>Emperor of the Second French Empire 1852 to 1870.</a:t>
            </a:r>
          </a:p>
          <a:p>
            <a:r>
              <a:rPr lang="en-US" dirty="0" smtClean="0"/>
              <a:t>Nephew of Napoleon Bonaparte.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Content Placeholder 7" descr="_Napoleon_II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33999" y="1784132"/>
            <a:ext cx="3107751" cy="48452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Energetic Foreign Policy</a:t>
            </a:r>
          </a:p>
          <a:p>
            <a:pPr lvl="1"/>
            <a:r>
              <a:rPr lang="en-US" dirty="0" smtClean="0"/>
              <a:t>War with Austria 1859</a:t>
            </a:r>
          </a:p>
          <a:p>
            <a:pPr lvl="1"/>
            <a:r>
              <a:rPr lang="en-US" dirty="0" smtClean="0"/>
              <a:t>Spearheaded Allied Action against Russia in Crimean War</a:t>
            </a:r>
          </a:p>
          <a:p>
            <a:pPr lvl="1"/>
            <a:r>
              <a:rPr lang="en-US" dirty="0" smtClean="0"/>
              <a:t>French Garrison in Rome to protect Papal States from Italian annexation</a:t>
            </a:r>
          </a:p>
          <a:p>
            <a:pPr lvl="1"/>
            <a:r>
              <a:rPr lang="en-US" dirty="0" smtClean="0"/>
              <a:t>French rule in </a:t>
            </a:r>
            <a:r>
              <a:rPr lang="en-US" dirty="0" err="1" smtClean="0"/>
              <a:t>Cochinchina</a:t>
            </a:r>
            <a:r>
              <a:rPr lang="en-US" dirty="0" smtClean="0"/>
              <a:t> and New Caledonia</a:t>
            </a:r>
          </a:p>
          <a:p>
            <a:pPr lvl="1"/>
            <a:r>
              <a:rPr lang="en-US" dirty="0" smtClean="0"/>
              <a:t>Upheld French interest in the Second Opium War and the </a:t>
            </a:r>
            <a:r>
              <a:rPr lang="en-US" dirty="0" err="1" smtClean="0"/>
              <a:t>Taiping</a:t>
            </a:r>
            <a:r>
              <a:rPr lang="en-US" dirty="0" smtClean="0"/>
              <a:t> Rebellion in China</a:t>
            </a:r>
          </a:p>
          <a:p>
            <a:pPr lvl="1"/>
            <a:r>
              <a:rPr lang="en-US" dirty="0" smtClean="0"/>
              <a:t>French intervention in Mexico, aborted in 1867</a:t>
            </a:r>
          </a:p>
          <a:p>
            <a:pPr lvl="1"/>
            <a:endParaRPr lang="en-US" dirty="0" smtClean="0"/>
          </a:p>
        </p:txBody>
      </p:sp>
      <p:pic>
        <p:nvPicPr>
          <p:cNvPr id="5" name="Content Placeholder 4" descr="BattleofPuebla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35626" y="1600200"/>
            <a:ext cx="346374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Major Period of French Industrialism</a:t>
            </a:r>
          </a:p>
          <a:p>
            <a:r>
              <a:rPr lang="en-US" dirty="0" smtClean="0"/>
              <a:t>Major renovation of Paris during this period</a:t>
            </a:r>
          </a:p>
          <a:p>
            <a:r>
              <a:rPr lang="en-US" dirty="0" smtClean="0"/>
              <a:t>Second Empire overthrown three days after Napoleon’s surrender at the Battle of Sedan, 1870.</a:t>
            </a:r>
          </a:p>
          <a:p>
            <a:r>
              <a:rPr lang="en-US" dirty="0" smtClean="0"/>
              <a:t>Third French Republic formed and cession of Alsace-Lorraine to German Empire.</a:t>
            </a:r>
            <a:endParaRPr lang="en-US" dirty="0"/>
          </a:p>
        </p:txBody>
      </p:sp>
      <p:pic>
        <p:nvPicPr>
          <p:cNvPr id="5" name="Content Placeholder 4" descr="Napoleon III surrenders at Seda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5977" y="2362200"/>
            <a:ext cx="4310303" cy="32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Italian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Camillo</a:t>
            </a:r>
            <a:r>
              <a:rPr lang="en-US" dirty="0" smtClean="0"/>
              <a:t> </a:t>
            </a:r>
            <a:r>
              <a:rPr lang="en-US" dirty="0" err="1" smtClean="0"/>
              <a:t>Benso</a:t>
            </a:r>
            <a:r>
              <a:rPr lang="en-US" dirty="0" smtClean="0"/>
              <a:t>, Count of Cavour</a:t>
            </a:r>
          </a:p>
          <a:p>
            <a:r>
              <a:rPr lang="en-US" dirty="0" smtClean="0"/>
              <a:t>Leading figure in movement toward Italian unification</a:t>
            </a:r>
          </a:p>
          <a:p>
            <a:r>
              <a:rPr lang="en-US" dirty="0" smtClean="0"/>
              <a:t>Founder Italian Liberal Party</a:t>
            </a:r>
          </a:p>
          <a:p>
            <a:r>
              <a:rPr lang="en-US" dirty="0" smtClean="0"/>
              <a:t>Prime Minister of Piedmont-Sardinia</a:t>
            </a:r>
            <a:endParaRPr lang="en-US" dirty="0"/>
          </a:p>
        </p:txBody>
      </p:sp>
      <p:pic>
        <p:nvPicPr>
          <p:cNvPr id="5" name="Content Placeholder 4" descr="Camillo_benso_Conte_di_Cavour_ii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50756" y="1600200"/>
            <a:ext cx="3888444" cy="51256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Italian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Giuseppe Garibaldi (1807-82)</a:t>
            </a:r>
          </a:p>
          <a:p>
            <a:r>
              <a:rPr lang="en-US" dirty="0" smtClean="0"/>
              <a:t>Joined </a:t>
            </a:r>
            <a:r>
              <a:rPr lang="en-US" dirty="0" err="1" smtClean="0"/>
              <a:t>Carbonari</a:t>
            </a:r>
            <a:r>
              <a:rPr lang="en-US" dirty="0" smtClean="0"/>
              <a:t> Italian  Patriot Revolutionaries, while in his twenties</a:t>
            </a:r>
          </a:p>
          <a:p>
            <a:r>
              <a:rPr lang="en-US" dirty="0" smtClean="0"/>
              <a:t>Revolutionary in South America leading the Italian Legion</a:t>
            </a:r>
          </a:p>
          <a:p>
            <a:r>
              <a:rPr lang="en-US" dirty="0" smtClean="0"/>
              <a:t>Returned to Italy in 1848</a:t>
            </a:r>
            <a:endParaRPr lang="en-US" dirty="0"/>
          </a:p>
        </p:txBody>
      </p:sp>
      <p:pic>
        <p:nvPicPr>
          <p:cNvPr id="7" name="Content Placeholder 6" descr="Giuseppe_Garibald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0507" y="1600200"/>
            <a:ext cx="3976861" cy="4953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Italian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Led forces for Lombardy in First Italian War of Independence, winning victories at </a:t>
            </a:r>
            <a:r>
              <a:rPr lang="en-US" dirty="0" err="1" smtClean="0"/>
              <a:t>Luino</a:t>
            </a:r>
            <a:r>
              <a:rPr lang="en-US" dirty="0" smtClean="0"/>
              <a:t> and </a:t>
            </a:r>
            <a:r>
              <a:rPr lang="en-US" dirty="0" err="1" smtClean="0"/>
              <a:t>Morazzone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Moved to Rome after defeat of </a:t>
            </a:r>
            <a:r>
              <a:rPr lang="en-US" dirty="0" err="1" smtClean="0"/>
              <a:t>Piedmontese</a:t>
            </a:r>
            <a:r>
              <a:rPr lang="en-US" dirty="0" smtClean="0"/>
              <a:t> in 1849 to support Papal States against Louis Napoleon’s forces.</a:t>
            </a:r>
            <a:endParaRPr lang="en-US" dirty="0"/>
          </a:p>
        </p:txBody>
      </p:sp>
      <p:pic>
        <p:nvPicPr>
          <p:cNvPr id="5" name="Content Placeholder 4" descr="Giuseppe_Garibaldi_portrait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10200" y="1942940"/>
            <a:ext cx="2971800" cy="4538749"/>
          </a:xfrm>
        </p:spPr>
      </p:pic>
      <p:pic>
        <p:nvPicPr>
          <p:cNvPr id="6" name="Content Placeholder 4" descr="Giuseppe_Garibaldi_portrait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10200" y="1942940"/>
            <a:ext cx="3048000" cy="4655127"/>
          </a:xfrm>
        </p:spPr>
      </p:pic>
      <p:pic>
        <p:nvPicPr>
          <p:cNvPr id="7" name="Content Placeholder 4" descr="Giuseppe_Garibaldi_portrait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62600" y="2095340"/>
            <a:ext cx="3048000" cy="46551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Italian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June 1849 Garibaldi withdrew from Rome with 4,000 troops.</a:t>
            </a:r>
          </a:p>
          <a:p>
            <a:r>
              <a:rPr lang="en-US" dirty="0" smtClean="0"/>
              <a:t>After his following fell to 250 men he was forced to emigrate again to Tangier.</a:t>
            </a:r>
          </a:p>
          <a:p>
            <a:r>
              <a:rPr lang="en-US" dirty="0" smtClean="0"/>
              <a:t>Returned to Italy in 1854.</a:t>
            </a:r>
            <a:endParaRPr lang="en-US" dirty="0"/>
          </a:p>
        </p:txBody>
      </p:sp>
      <p:pic>
        <p:nvPicPr>
          <p:cNvPr id="5" name="Content Placeholder 4" descr="Garibaldi%2C_by_Erminio_Blott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76800" y="1518992"/>
            <a:ext cx="3886200" cy="50873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Italian 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1859 Second Italian War of Independence</a:t>
            </a:r>
          </a:p>
          <a:p>
            <a:r>
              <a:rPr lang="en-US" dirty="0" smtClean="0"/>
              <a:t>Led “Hunter of the Alps”</a:t>
            </a:r>
          </a:p>
          <a:p>
            <a:r>
              <a:rPr lang="en-US" dirty="0" smtClean="0"/>
              <a:t>Won victories at Varese and Como over the Austrians</a:t>
            </a:r>
          </a:p>
          <a:p>
            <a:r>
              <a:rPr lang="en-US" dirty="0" smtClean="0"/>
              <a:t>1860 led I mille (the thousand) often known as the Red Shirts to victory in Sicily</a:t>
            </a:r>
          </a:p>
          <a:p>
            <a:endParaRPr lang="en-US" dirty="0"/>
          </a:p>
        </p:txBody>
      </p:sp>
      <p:pic>
        <p:nvPicPr>
          <p:cNvPr id="5" name="Content Placeholder 4" descr="-_Giuseppe_Garibald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53000" y="1579779"/>
            <a:ext cx="3733800" cy="49727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608</Words>
  <Application>Microsoft Office PowerPoint</Application>
  <PresentationFormat>On-screen Show (4:3)</PresentationFormat>
  <Paragraphs>98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Rise of Nationalism in late 19th Century Europe – Chapter 22</vt:lpstr>
      <vt:lpstr>French Nationalism</vt:lpstr>
      <vt:lpstr>French Nationalism</vt:lpstr>
      <vt:lpstr>French Nationalism</vt:lpstr>
      <vt:lpstr>Italian Nationalism</vt:lpstr>
      <vt:lpstr>Italian Nationalism</vt:lpstr>
      <vt:lpstr>Italian Nationalism</vt:lpstr>
      <vt:lpstr>Italian Nationalism</vt:lpstr>
      <vt:lpstr>Italian Nationalism</vt:lpstr>
      <vt:lpstr>Italian Nationalism</vt:lpstr>
      <vt:lpstr>German Nationalism</vt:lpstr>
      <vt:lpstr>German Nationalism</vt:lpstr>
      <vt:lpstr>German Nationalism</vt:lpstr>
      <vt:lpstr>Russian Nationalism</vt:lpstr>
      <vt:lpstr>Victorian England</vt:lpstr>
      <vt:lpstr>Marx and Marxism</vt:lpstr>
    </vt:vector>
  </TitlesOfParts>
  <Company>Hardin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Rise of Nationalism in late 19th Century Europe – Chapter 22</dc:title>
  <dc:creator>bmckain</dc:creator>
  <cp:lastModifiedBy>ctcuser</cp:lastModifiedBy>
  <cp:revision>30</cp:revision>
  <dcterms:created xsi:type="dcterms:W3CDTF">2011-11-02T12:54:19Z</dcterms:created>
  <dcterms:modified xsi:type="dcterms:W3CDTF">2014-08-19T10:53:47Z</dcterms:modified>
</cp:coreProperties>
</file>