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83" r:id="rId2"/>
    <p:sldId id="479" r:id="rId3"/>
    <p:sldId id="461" r:id="rId4"/>
    <p:sldId id="480" r:id="rId5"/>
    <p:sldId id="460" r:id="rId6"/>
    <p:sldId id="459" r:id="rId7"/>
    <p:sldId id="462" r:id="rId8"/>
    <p:sldId id="463" r:id="rId9"/>
    <p:sldId id="464" r:id="rId10"/>
    <p:sldId id="451" r:id="rId11"/>
    <p:sldId id="450" r:id="rId12"/>
    <p:sldId id="481" r:id="rId13"/>
    <p:sldId id="482" r:id="rId14"/>
    <p:sldId id="401" r:id="rId15"/>
    <p:sldId id="452" r:id="rId16"/>
    <p:sldId id="453" r:id="rId17"/>
    <p:sldId id="477" r:id="rId18"/>
    <p:sldId id="366" r:id="rId19"/>
    <p:sldId id="475" r:id="rId20"/>
    <p:sldId id="454" r:id="rId21"/>
    <p:sldId id="455" r:id="rId22"/>
    <p:sldId id="476" r:id="rId23"/>
    <p:sldId id="483" r:id="rId24"/>
    <p:sldId id="468" r:id="rId25"/>
    <p:sldId id="441" r:id="rId26"/>
    <p:sldId id="467" r:id="rId27"/>
    <p:sldId id="470" r:id="rId28"/>
    <p:sldId id="471" r:id="rId29"/>
    <p:sldId id="469" r:id="rId30"/>
    <p:sldId id="478" r:id="rId31"/>
    <p:sldId id="433" r:id="rId32"/>
    <p:sldId id="472" r:id="rId33"/>
    <p:sldId id="473" r:id="rId34"/>
    <p:sldId id="474" r:id="rId35"/>
    <p:sldId id="456" r:id="rId36"/>
    <p:sldId id="449" r:id="rId37"/>
    <p:sldId id="448" r:id="rId38"/>
    <p:sldId id="457" r:id="rId39"/>
    <p:sldId id="365" r:id="rId40"/>
    <p:sldId id="440" r:id="rId41"/>
    <p:sldId id="446" r:id="rId42"/>
    <p:sldId id="282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50" autoAdjust="0"/>
  </p:normalViewPr>
  <p:slideViewPr>
    <p:cSldViewPr>
      <p:cViewPr varScale="1">
        <p:scale>
          <a:sx n="66" d="100"/>
          <a:sy n="66" d="100"/>
        </p:scale>
        <p:origin x="12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E48F16-F2FF-4ECE-8E40-9FD8B743664D}" type="datetimeFigureOut">
              <a:rPr lang="en-US"/>
              <a:pPr>
                <a:defRPr/>
              </a:pPr>
              <a:t>5/28/2016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11ECFF7-BF4D-43C9-9E27-1A04181BA5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907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949EC-16D0-4C36-8AA8-FFF797527B62}" type="datetimeFigureOut">
              <a:rPr lang="en-US"/>
              <a:pPr>
                <a:defRPr/>
              </a:pPr>
              <a:t>5/28/2016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F5B9FB9-775D-4433-B71F-76AA6B2AD4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285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BMerlo\AppData\Local\Microsoft\Windows\Temporary Internet Files\Content.Outlook\KHVI3PYV\red map_102228514_SMALL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" b="-62659"/>
          <a:stretch>
            <a:fillRect/>
          </a:stretch>
        </p:blipFill>
        <p:spPr bwMode="auto">
          <a:xfrm>
            <a:off x="1600200" y="990600"/>
            <a:ext cx="7543800" cy="782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7363"/>
            <a:ext cx="1189038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990600"/>
            <a:ext cx="9144000" cy="48006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130425"/>
            <a:ext cx="72390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4566" y="3733799"/>
            <a:ext cx="7010400" cy="1401817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C5BB1-0820-4450-881F-D9900EE46EA9}" type="datetimeFigureOut">
              <a:rPr lang="en-US"/>
              <a:pPr>
                <a:defRPr/>
              </a:pPr>
              <a:t>5/28/2016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FABE2-6C78-4FD5-9DBC-85ED4ED1FC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465070"/>
      </p:ext>
    </p:extLst>
  </p:cSld>
  <p:clrMapOvr>
    <a:masterClrMapping/>
  </p:clrMapOvr>
  <p:transition spd="med" advClick="0" advTm="2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BMerlo\AppData\Local\Microsoft\Windows\Temporary Internet Files\Content.Outlook\KHVI3PYV\red map_102228514_SMALL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0" b="47424"/>
          <a:stretch>
            <a:fillRect/>
          </a:stretch>
        </p:blipFill>
        <p:spPr bwMode="auto">
          <a:xfrm>
            <a:off x="0" y="-9525"/>
            <a:ext cx="91440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4495800"/>
            <a:ext cx="8429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5B7BE-7FBD-4BE2-85C1-4C4A62A871ED}" type="datetimeFigureOut">
              <a:rPr lang="en-US"/>
              <a:pPr>
                <a:defRPr/>
              </a:pPr>
              <a:t>5/28/2016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1295400" cy="381000"/>
          </a:xfrm>
        </p:spPr>
        <p:txBody>
          <a:bodyPr/>
          <a:lstStyle>
            <a:lvl1pPr>
              <a:defRPr/>
            </a:lvl1pPr>
          </a:lstStyle>
          <a:p>
            <a:fld id="{AFFC7EA8-1B3D-491E-94C8-F58F38B164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559447"/>
      </p:ext>
    </p:extLst>
  </p:cSld>
  <p:clrMapOvr>
    <a:masterClrMapping/>
  </p:clrMapOvr>
  <p:transition spd="med" advClick="0" advTm="2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BMerlo\AppData\Local\Microsoft\Windows\Temporary Internet Files\Content.Outlook\KHVI3PYV\red map_102228514_SMALL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0" b="47424"/>
          <a:stretch>
            <a:fillRect/>
          </a:stretch>
        </p:blipFill>
        <p:spPr bwMode="auto">
          <a:xfrm>
            <a:off x="0" y="-9525"/>
            <a:ext cx="91440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4495800"/>
            <a:ext cx="8429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E2BD1-2257-4398-9BC1-64A7FD4EC51B}" type="datetimeFigureOut">
              <a:rPr lang="en-US"/>
              <a:pPr>
                <a:defRPr/>
              </a:pPr>
              <a:t>5/28/2016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71600" cy="349250"/>
          </a:xfrm>
        </p:spPr>
        <p:txBody>
          <a:bodyPr/>
          <a:lstStyle>
            <a:lvl1pPr>
              <a:defRPr/>
            </a:lvl1pPr>
          </a:lstStyle>
          <a:p>
            <a:fld id="{F81486BC-3B9F-42CE-BB4E-0FF030131B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897828"/>
      </p:ext>
    </p:extLst>
  </p:cSld>
  <p:clrMapOvr>
    <a:masterClrMapping/>
  </p:clrMapOvr>
  <p:transition spd="med" advClick="0" advTm="2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BMerlo\AppData\Local\Microsoft\Windows\Temporary Internet Files\Content.Outlook\KHVI3PYV\red map_102228514_SMALL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0" b="47424"/>
          <a:stretch>
            <a:fillRect/>
          </a:stretch>
        </p:blipFill>
        <p:spPr bwMode="auto">
          <a:xfrm>
            <a:off x="0" y="-9525"/>
            <a:ext cx="91440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4495800"/>
            <a:ext cx="8429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1752600"/>
            <a:ext cx="3352800" cy="566738"/>
          </a:xfrm>
        </p:spPr>
        <p:txBody>
          <a:bodyPr anchor="b">
            <a:noAutofit/>
          </a:bodyPr>
          <a:lstStyle>
            <a:lvl1pPr algn="l">
              <a:defRPr sz="18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617930"/>
            <a:ext cx="5486400" cy="470667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7901" y="2545310"/>
            <a:ext cx="3349899" cy="1721890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B0C84-93CF-4461-9D95-5E7B540704DD}" type="datetimeFigureOut">
              <a:rPr lang="en-US"/>
              <a:pPr>
                <a:defRPr/>
              </a:pPr>
              <a:t>5/28/2016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71600" cy="349250"/>
          </a:xfrm>
        </p:spPr>
        <p:txBody>
          <a:bodyPr/>
          <a:lstStyle>
            <a:lvl1pPr>
              <a:defRPr/>
            </a:lvl1pPr>
          </a:lstStyle>
          <a:p>
            <a:fld id="{6C8CC437-A3E6-4E5D-BD6D-5253C11E33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341041"/>
      </p:ext>
    </p:extLst>
  </p:cSld>
  <p:clrMapOvr>
    <a:masterClrMapping/>
  </p:clrMapOvr>
  <p:transition spd="med" advClick="0" advTm="2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77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0A0D0B-7A2E-40A9-A620-F2BDCAA7A750}" type="datetimeFigureOut">
              <a:rPr lang="en-US"/>
              <a:pPr>
                <a:defRPr/>
              </a:pPr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519238" cy="349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65802DE-74E8-441D-A9FB-FB04742E75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</p:sldLayoutIdLst>
  <p:transition spd="med" advClick="0" advTm="20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arningcatalytics.com/dem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onlygags.com/i-never-said-half-the-crap-people-said-that-i-said-albert-einstein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FISH – Following Instructions, A Successful Habit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4675" y="3733800"/>
            <a:ext cx="7010400" cy="14017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Jenny Shotwell 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Ellen Falkenstein</a:t>
            </a:r>
          </a:p>
        </p:txBody>
      </p:sp>
    </p:spTree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</a:t>
            </a:r>
            <a:r>
              <a:rPr lang="en-US" dirty="0" err="1"/>
              <a:t>Catalytics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1752600"/>
            <a:ext cx="784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3194"/>
            <a:ext cx="8001000" cy="3298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3" y="5083248"/>
            <a:ext cx="7965897" cy="83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29256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</a:t>
            </a:r>
            <a:r>
              <a:rPr lang="en-US" dirty="0" err="1"/>
              <a:t>Catalytics</a:t>
            </a:r>
            <a:r>
              <a:rPr lang="en-US" dirty="0"/>
              <a:t>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1752600"/>
            <a:ext cx="784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hlinkClick r:id="rId2"/>
              </a:rPr>
              <a:t>www.learningcatalytics.com/demo</a:t>
            </a:r>
            <a:endParaRPr lang="en-US" sz="2800" dirty="0"/>
          </a:p>
          <a:p>
            <a:r>
              <a:rPr lang="en-US" sz="2800" dirty="0"/>
              <a:t>Enter First Name, Last Name, email address, agree to Privacy Policy, Start</a:t>
            </a:r>
          </a:p>
          <a:p>
            <a:r>
              <a:rPr lang="en-US" sz="2800" dirty="0"/>
              <a:t>Enter a class session ID to join a session (Enter XXXXXXX and </a:t>
            </a:r>
            <a:r>
              <a:rPr lang="en-US" sz="2800" u="sng" dirty="0"/>
              <a:t>Join</a:t>
            </a:r>
            <a:r>
              <a:rPr lang="en-US" sz="2800" dirty="0"/>
              <a:t>)</a:t>
            </a:r>
          </a:p>
          <a:p>
            <a:r>
              <a:rPr lang="en-US" sz="2800" dirty="0"/>
              <a:t>Click on Show Seat Map, click on your seat, </a:t>
            </a:r>
            <a:r>
              <a:rPr lang="en-US" sz="2800" u="sng" dirty="0"/>
              <a:t>OK</a:t>
            </a:r>
          </a:p>
          <a:p>
            <a:r>
              <a:rPr lang="en-US" sz="2800" dirty="0" smtClean="0"/>
              <a:t>You can begin on the </a:t>
            </a:r>
            <a:r>
              <a:rPr lang="en-US" sz="2800" smtClean="0"/>
              <a:t>first problem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1865739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</a:t>
            </a:r>
            <a:r>
              <a:rPr lang="en-US" dirty="0" err="1"/>
              <a:t>Catalytics</a:t>
            </a:r>
            <a:r>
              <a:rPr lang="en-US" dirty="0"/>
              <a:t>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1600200"/>
            <a:ext cx="784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Scores can be loaded in the </a:t>
            </a:r>
            <a:r>
              <a:rPr lang="en-US" sz="2800" dirty="0" err="1"/>
              <a:t>MyLabsPlus</a:t>
            </a:r>
            <a:r>
              <a:rPr lang="en-US" sz="2800" dirty="0"/>
              <a:t> Gradebook</a:t>
            </a:r>
          </a:p>
          <a:p>
            <a:r>
              <a:rPr lang="en-US" sz="2800" dirty="0"/>
              <a:t>Instructor is able to vary the percent for correctness versus the percent for participation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0" y="2048219"/>
            <a:ext cx="9013371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462798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</a:t>
            </a:r>
            <a:r>
              <a:rPr lang="en-US" dirty="0" err="1"/>
              <a:t>Catalytics</a:t>
            </a:r>
            <a:r>
              <a:rPr lang="en-US" dirty="0"/>
              <a:t>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1752600"/>
            <a:ext cx="784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Instructor can load questions from a subject library or create new questions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19400"/>
            <a:ext cx="4819650" cy="3829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46203"/>
      </p:ext>
    </p:extLst>
  </p:cSld>
  <p:clrMapOvr>
    <a:masterClrMapping/>
  </p:clrMapOvr>
  <p:transition spd="med" advClick="0" advTm="20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</a:t>
            </a:r>
            <a:r>
              <a:rPr lang="en-US" dirty="0" err="1"/>
              <a:t>Catalytics</a:t>
            </a:r>
            <a:r>
              <a:rPr lang="en-US" dirty="0"/>
              <a:t>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1752600"/>
            <a:ext cx="784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The room map allows instructor to see who answers (correctly or incorrectly)</a:t>
            </a:r>
          </a:p>
          <a:p>
            <a:r>
              <a:rPr lang="en-US" sz="2800" dirty="0"/>
              <a:t>“I don’t understand” button</a:t>
            </a:r>
          </a:p>
          <a:p>
            <a:r>
              <a:rPr lang="en-US" sz="2800" dirty="0"/>
              <a:t>Software can put students into groups to discuss the problem using the map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75233"/>
            <a:ext cx="2971800" cy="2228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292425"/>
      </p:ext>
    </p:extLst>
  </p:cSld>
  <p:clrMapOvr>
    <a:masterClrMapping/>
  </p:clrMapOvr>
  <p:transition spd="med" advClick="0" advTm="20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</a:t>
            </a:r>
            <a:r>
              <a:rPr lang="en-US" dirty="0" err="1"/>
              <a:t>Catalytics</a:t>
            </a:r>
            <a:r>
              <a:rPr lang="en-US" dirty="0"/>
              <a:t>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1752600"/>
            <a:ext cx="784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Pacing for the problems: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Instructor-Led Synchronous </a:t>
            </a:r>
            <a:r>
              <a:rPr lang="en-US" sz="2400" dirty="0"/>
              <a:t>(in class)</a:t>
            </a:r>
          </a:p>
          <a:p>
            <a:r>
              <a:rPr lang="en-US" sz="2800" dirty="0"/>
              <a:t>Automated Synchronous </a:t>
            </a:r>
            <a:r>
              <a:rPr lang="en-US" sz="2400" dirty="0"/>
              <a:t>(outside of class)</a:t>
            </a:r>
          </a:p>
          <a:p>
            <a:r>
              <a:rPr lang="en-US" sz="2800" dirty="0"/>
              <a:t>Self-Paced </a:t>
            </a:r>
            <a:r>
              <a:rPr lang="en-US" sz="2400" dirty="0"/>
              <a:t>(answer in any order)</a:t>
            </a:r>
          </a:p>
          <a:p>
            <a:r>
              <a:rPr lang="en-US" sz="2800" dirty="0"/>
              <a:t>Self-Test </a:t>
            </a:r>
            <a:r>
              <a:rPr lang="en-US" sz="2400" dirty="0"/>
              <a:t>(receive feedback)</a:t>
            </a:r>
          </a:p>
          <a:p>
            <a:r>
              <a:rPr lang="en-US" sz="2800" dirty="0"/>
              <a:t>Team-Based Assessment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206925"/>
      </p:ext>
    </p:extLst>
  </p:cSld>
  <p:clrMapOvr>
    <a:masterClrMapping/>
  </p:clrMapOvr>
  <p:transition spd="med" advClick="0" advTm="20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</a:t>
            </a:r>
            <a:r>
              <a:rPr lang="en-US" dirty="0" err="1"/>
              <a:t>Catalytics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1752600"/>
            <a:ext cx="784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The students enjoy: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The anonymous competitiveness</a:t>
            </a:r>
          </a:p>
          <a:p>
            <a:r>
              <a:rPr lang="en-US" sz="2800" dirty="0"/>
              <a:t>The teasing from me when I don’t see the answers I need</a:t>
            </a:r>
          </a:p>
          <a:p>
            <a:r>
              <a:rPr lang="en-US" sz="2800" dirty="0"/>
              <a:t>The group discussion</a:t>
            </a:r>
          </a:p>
          <a:p>
            <a:r>
              <a:rPr lang="en-US" sz="2800" dirty="0"/>
              <a:t>The break from a normal lecture</a:t>
            </a: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740698"/>
            <a:ext cx="5483937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Plan to use for mini-quizzes next semester.</a:t>
            </a:r>
          </a:p>
        </p:txBody>
      </p:sp>
    </p:spTree>
    <p:extLst>
      <p:ext uri="{BB962C8B-B14F-4D97-AF65-F5344CB8AC3E}">
        <p14:creationId xmlns:p14="http://schemas.microsoft.com/office/powerpoint/2010/main" val="3517980244"/>
      </p:ext>
    </p:extLst>
  </p:cSld>
  <p:clrMapOvr>
    <a:masterClrMapping/>
  </p:clrMapOvr>
  <p:transition spd="med" advClick="0" advTm="20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648200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Padlet</a:t>
            </a:r>
            <a:r>
              <a:rPr lang="en-US" dirty="0"/>
              <a:t> and Learning </a:t>
            </a:r>
            <a:r>
              <a:rPr lang="en-US" dirty="0" err="1"/>
              <a:t>Catalytics</a:t>
            </a:r>
            <a:r>
              <a:rPr lang="en-US" dirty="0"/>
              <a:t> are just two of the tools we use for the FISH (Following Instructions, A Successful Habit) program.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00201"/>
            <a:ext cx="3662386" cy="27431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0" y="4495800"/>
            <a:ext cx="259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Laughing-lion-design.com</a:t>
            </a:r>
          </a:p>
        </p:txBody>
      </p:sp>
    </p:spTree>
    <p:extLst>
      <p:ext uri="{BB962C8B-B14F-4D97-AF65-F5344CB8AC3E}">
        <p14:creationId xmlns:p14="http://schemas.microsoft.com/office/powerpoint/2010/main" val="1899283597"/>
      </p:ext>
    </p:extLst>
  </p:cSld>
  <p:clrMapOvr>
    <a:masterClrMapping/>
  </p:clrMapOvr>
  <p:transition spd="med" advClick="0" advTm="20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Use the Term FISH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867400"/>
            <a:ext cx="71851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The author Matthew Kelly was the first to write this quote and attribute the quote to Einstein.  </a:t>
            </a:r>
          </a:p>
          <a:p>
            <a:r>
              <a:rPr lang="en-US" sz="1400" dirty="0"/>
              <a:t>There is no evidence that Einstein actually said this; however, the quotation was based on ideas </a:t>
            </a:r>
          </a:p>
          <a:p>
            <a:r>
              <a:rPr lang="en-US" sz="1400" dirty="0"/>
              <a:t>circulated among educators for decades.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0" y="1589129"/>
            <a:ext cx="6809509" cy="43007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6088" y="5511304"/>
            <a:ext cx="1574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Lifehacker.com</a:t>
            </a:r>
          </a:p>
        </p:txBody>
      </p:sp>
    </p:spTree>
    <p:extLst>
      <p:ext uri="{BB962C8B-B14F-4D97-AF65-F5344CB8AC3E}">
        <p14:creationId xmlns:p14="http://schemas.microsoft.com/office/powerpoint/2010/main" val="859011185"/>
      </p:ext>
    </p:extLst>
  </p:cSld>
  <p:clrMapOvr>
    <a:masterClrMapping/>
  </p:clrMapOvr>
  <p:transition spd="med" advClick="0" advTm="20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Started FISH – Page 1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1752600"/>
            <a:ext cx="784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For the Paired Intermediate/College Algebra, a calculator instruction packet is distributed to the students when we start matrices/sequences.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We were shocked that college students could not read simple step-by-step instructions.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329650"/>
      </p:ext>
    </p:extLst>
  </p:cSld>
  <p:clrMapOvr>
    <a:masterClrMapping/>
  </p:clrMapOvr>
  <p:transition spd="med" advClick="0" advTm="20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10600" cy="4449763"/>
          </a:xfrm>
        </p:spPr>
        <p:txBody>
          <a:bodyPr/>
          <a:lstStyle/>
          <a:p>
            <a:r>
              <a:rPr lang="en-US" dirty="0" err="1"/>
              <a:t>Padlet</a:t>
            </a:r>
            <a:r>
              <a:rPr lang="en-US" dirty="0"/>
              <a:t> </a:t>
            </a:r>
            <a:r>
              <a:rPr lang="en-US" sz="2800" dirty="0"/>
              <a:t>(A Collaboration Tool)</a:t>
            </a:r>
          </a:p>
          <a:p>
            <a:r>
              <a:rPr lang="en-US" dirty="0"/>
              <a:t>Learning </a:t>
            </a:r>
            <a:r>
              <a:rPr lang="en-US" dirty="0" err="1"/>
              <a:t>Catalytics</a:t>
            </a:r>
            <a:r>
              <a:rPr lang="en-US" dirty="0"/>
              <a:t> </a:t>
            </a:r>
            <a:r>
              <a:rPr lang="en-US" sz="2800" dirty="0"/>
              <a:t>(Clicker on </a:t>
            </a:r>
            <a:r>
              <a:rPr lang="en-US" sz="2800" dirty="0" err="1"/>
              <a:t>Steriods</a:t>
            </a:r>
            <a:r>
              <a:rPr lang="en-US" sz="2800" dirty="0"/>
              <a:t>)</a:t>
            </a:r>
          </a:p>
          <a:p>
            <a:r>
              <a:rPr lang="en-US" dirty="0"/>
              <a:t>Why We Started FISH</a:t>
            </a:r>
          </a:p>
          <a:p>
            <a:r>
              <a:rPr lang="en-US" dirty="0"/>
              <a:t>Written/Verbal Instructions</a:t>
            </a:r>
          </a:p>
        </p:txBody>
      </p:sp>
    </p:spTree>
    <p:extLst>
      <p:ext uri="{BB962C8B-B14F-4D97-AF65-F5344CB8AC3E}">
        <p14:creationId xmlns:p14="http://schemas.microsoft.com/office/powerpoint/2010/main" val="3002222551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Started FISH – Page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 much “hand holding” for word problems</a:t>
            </a:r>
          </a:p>
          <a:p>
            <a:r>
              <a:rPr lang="en-US" dirty="0"/>
              <a:t>Same questions for calculator -- asked over and over</a:t>
            </a:r>
          </a:p>
          <a:p>
            <a:r>
              <a:rPr lang="en-US" dirty="0"/>
              <a:t>Not reading instructions or fine-print</a:t>
            </a:r>
          </a:p>
          <a:p>
            <a:r>
              <a:rPr lang="en-US" dirty="0"/>
              <a:t>Not even trying to start a problem or assignment </a:t>
            </a:r>
          </a:p>
        </p:txBody>
      </p:sp>
    </p:spTree>
    <p:extLst>
      <p:ext uri="{BB962C8B-B14F-4D97-AF65-F5344CB8AC3E}">
        <p14:creationId xmlns:p14="http://schemas.microsoft.com/office/powerpoint/2010/main" val="3876712358"/>
      </p:ext>
    </p:extLst>
  </p:cSld>
  <p:clrMapOvr>
    <a:masterClrMapping/>
  </p:clrMapOvr>
  <p:transition spd="med" advClick="0" advTm="20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Need FISH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be successful in college credit courses and beyond, students must:</a:t>
            </a:r>
          </a:p>
          <a:p>
            <a:r>
              <a:rPr lang="en-US" dirty="0"/>
              <a:t>Learn to follow instructions even if they seem arbitrary</a:t>
            </a:r>
          </a:p>
          <a:p>
            <a:r>
              <a:rPr lang="en-US" dirty="0"/>
              <a:t>Learn to just get started even if unsure or uncomfortable</a:t>
            </a:r>
          </a:p>
          <a:p>
            <a:r>
              <a:rPr lang="en-US" dirty="0"/>
              <a:t>Learn to use their “working” memory to complete assignments</a:t>
            </a:r>
          </a:p>
        </p:txBody>
      </p:sp>
    </p:spTree>
    <p:extLst>
      <p:ext uri="{BB962C8B-B14F-4D97-AF65-F5344CB8AC3E}">
        <p14:creationId xmlns:p14="http://schemas.microsoft.com/office/powerpoint/2010/main" val="193174915"/>
      </p:ext>
    </p:extLst>
  </p:cSld>
  <p:clrMapOvr>
    <a:masterClrMapping/>
  </p:clrMapOvr>
  <p:transition spd="med" advClick="0" advTm="20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Know We Need FISH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17799"/>
            <a:ext cx="7696200" cy="45544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Students will argue </a:t>
            </a:r>
          </a:p>
          <a:p>
            <a:pPr marL="0" indent="0">
              <a:buNone/>
            </a:pPr>
            <a:r>
              <a:rPr lang="en-US" dirty="0"/>
              <a:t>about why they should do </a:t>
            </a:r>
          </a:p>
          <a:p>
            <a:pPr marL="0" indent="0">
              <a:buNone/>
            </a:pPr>
            <a:r>
              <a:rPr lang="en-US" dirty="0"/>
              <a:t>seemingly meaningless </a:t>
            </a:r>
          </a:p>
          <a:p>
            <a:pPr marL="0" indent="0">
              <a:buNone/>
            </a:pPr>
            <a:r>
              <a:rPr lang="en-US" dirty="0"/>
              <a:t>assignments.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tell them to write a short paper to justify their point because my assignment is not meaningless – it is researched and carefully created!!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36160"/>
            <a:ext cx="30988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3127"/>
      </p:ext>
    </p:extLst>
  </p:cSld>
  <p:clrMapOvr>
    <a:masterClrMapping/>
  </p:clrMapOvr>
  <p:transition spd="med" advClick="0" advTm="20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Written/Verbal Assignments – </a:t>
            </a:r>
            <a:br>
              <a:rPr lang="en-US" dirty="0"/>
            </a:br>
            <a:r>
              <a:rPr lang="en-US" dirty="0"/>
              <a:t>A Few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Eagle Mail Assignment</a:t>
            </a:r>
          </a:p>
          <a:p>
            <a:r>
              <a:rPr lang="en-US" dirty="0"/>
              <a:t>Learning Survey Assignment</a:t>
            </a:r>
          </a:p>
          <a:p>
            <a:r>
              <a:rPr lang="en-US" dirty="0"/>
              <a:t>Graphing Assignment</a:t>
            </a:r>
          </a:p>
          <a:p>
            <a:r>
              <a:rPr lang="en-US" dirty="0"/>
              <a:t>Even/Odd Functions Assignment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41329"/>
      </p:ext>
    </p:extLst>
  </p:cSld>
  <p:clrMapOvr>
    <a:masterClrMapping/>
  </p:clrMapOvr>
  <p:transition spd="med" advClick="0" advTm="20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Eagle Mail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34534"/>
            <a:ext cx="7086600" cy="517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98695"/>
      </p:ext>
    </p:extLst>
  </p:cSld>
  <p:clrMapOvr>
    <a:masterClrMapping/>
  </p:clrMapOvr>
  <p:transition spd="med" advClick="0" advTm="20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Eagle Mail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52600"/>
            <a:ext cx="760719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50966"/>
      </p:ext>
    </p:extLst>
  </p:cSld>
  <p:clrMapOvr>
    <a:masterClrMapping/>
  </p:clrMapOvr>
  <p:transition spd="med" advClick="0" advTm="20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Eagle Mail Assignment - Complaints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1676400"/>
            <a:ext cx="5181600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“I can’t get the link to work.”</a:t>
            </a:r>
          </a:p>
          <a:p>
            <a:r>
              <a:rPr lang="en-US" sz="2800" dirty="0"/>
              <a:t>“My password doesn’t work.”</a:t>
            </a:r>
          </a:p>
          <a:p>
            <a:r>
              <a:rPr lang="en-US" sz="2800" dirty="0"/>
              <a:t>“I already setup Eagle Mail and sent to my </a:t>
            </a:r>
            <a:r>
              <a:rPr lang="en-US" sz="2800" dirty="0" err="1"/>
              <a:t>gmail</a:t>
            </a:r>
            <a:r>
              <a:rPr lang="en-US" sz="2800" dirty="0"/>
              <a:t>; but, I did not get your email.”</a:t>
            </a:r>
          </a:p>
          <a:p>
            <a:r>
              <a:rPr lang="en-US" sz="2800" dirty="0"/>
              <a:t>“Why do we have to use Eagle Mail?”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118" y="1676400"/>
            <a:ext cx="304251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46833"/>
      </p:ext>
    </p:extLst>
  </p:cSld>
  <p:clrMapOvr>
    <a:masterClrMapping/>
  </p:clrMapOvr>
  <p:transition spd="med" advClick="0" advTm="20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Survey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1"/>
            <a:ext cx="8458200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instructor emails the students with links for four learning surveys:</a:t>
            </a:r>
          </a:p>
          <a:p>
            <a:r>
              <a:rPr lang="en-US" dirty="0"/>
              <a:t>Myer-Briggs</a:t>
            </a:r>
          </a:p>
          <a:p>
            <a:r>
              <a:rPr lang="en-US" dirty="0"/>
              <a:t>Left/Right Brain</a:t>
            </a:r>
          </a:p>
          <a:p>
            <a:r>
              <a:rPr lang="en-US" dirty="0"/>
              <a:t>VARK (Visual/Aural/R&amp;W/Kinesthetic)</a:t>
            </a:r>
          </a:p>
          <a:p>
            <a:r>
              <a:rPr lang="en-US" dirty="0"/>
              <a:t>Color Personality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060821"/>
            <a:ext cx="5486400" cy="1645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6522075"/>
            <a:ext cx="2785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Whatismylearningstyle.com</a:t>
            </a:r>
          </a:p>
        </p:txBody>
      </p:sp>
    </p:spTree>
    <p:extLst>
      <p:ext uri="{BB962C8B-B14F-4D97-AF65-F5344CB8AC3E}">
        <p14:creationId xmlns:p14="http://schemas.microsoft.com/office/powerpoint/2010/main" val="784069691"/>
      </p:ext>
    </p:extLst>
  </p:cSld>
  <p:clrMapOvr>
    <a:masterClrMapping/>
  </p:clrMapOvr>
  <p:transition spd="med" advClick="0" advTm="2000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Survey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1"/>
            <a:ext cx="8458200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addition, the email includes: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Instructions if the link does not work</a:t>
            </a:r>
          </a:p>
          <a:p>
            <a:r>
              <a:rPr lang="en-US" dirty="0"/>
              <a:t>Specific instructions for the format to be emailed back to the instructor</a:t>
            </a:r>
          </a:p>
          <a:p>
            <a:r>
              <a:rPr lang="en-US" dirty="0"/>
              <a:t>Due Date</a:t>
            </a:r>
          </a:p>
        </p:txBody>
      </p:sp>
    </p:spTree>
    <p:extLst>
      <p:ext uri="{BB962C8B-B14F-4D97-AF65-F5344CB8AC3E}">
        <p14:creationId xmlns:p14="http://schemas.microsoft.com/office/powerpoint/2010/main" val="3890866911"/>
      </p:ext>
    </p:extLst>
  </p:cSld>
  <p:clrMapOvr>
    <a:masterClrMapping/>
  </p:clrMapOvr>
  <p:transition spd="med" advClick="0" advTm="2000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Survey Assignment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316418"/>
            <a:ext cx="5840858" cy="55415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1416377"/>
      </p:ext>
    </p:extLst>
  </p:cSld>
  <p:clrMapOvr>
    <a:masterClrMapping/>
  </p:clrMapOvr>
  <p:transition spd="med" advClick="0" advTm="20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Padlet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752600"/>
            <a:ext cx="7586961" cy="4494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640" y="6382636"/>
            <a:ext cx="7622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Great resource for reading/writing to create group projects.</a:t>
            </a:r>
          </a:p>
        </p:txBody>
      </p:sp>
    </p:spTree>
    <p:extLst>
      <p:ext uri="{BB962C8B-B14F-4D97-AF65-F5344CB8AC3E}">
        <p14:creationId xmlns:p14="http://schemas.microsoft.com/office/powerpoint/2010/main" val="4094018033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Survey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Initially, some students acknowledged email without the surveys</a:t>
            </a:r>
          </a:p>
          <a:p>
            <a:r>
              <a:rPr lang="en-US" sz="2800" dirty="0"/>
              <a:t>“Can I just print the results and bring them to you?”</a:t>
            </a:r>
          </a:p>
          <a:p>
            <a:r>
              <a:rPr lang="en-US" sz="2800" dirty="0"/>
              <a:t>“We have to send it to you? – I thought I just had to do the surveys.”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Monday after due date, I submitted 0’s in gradebook – got students attention.</a:t>
            </a:r>
          </a:p>
        </p:txBody>
      </p:sp>
    </p:spTree>
    <p:extLst>
      <p:ext uri="{BB962C8B-B14F-4D97-AF65-F5344CB8AC3E}">
        <p14:creationId xmlns:p14="http://schemas.microsoft.com/office/powerpoint/2010/main" val="3141243863"/>
      </p:ext>
    </p:extLst>
  </p:cSld>
  <p:clrMapOvr>
    <a:masterClrMapping/>
  </p:clrMapOvr>
  <p:transition spd="med" advClick="0" advTm="2000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Graphing Assignments – </a:t>
            </a:r>
            <a:r>
              <a:rPr lang="en-US" dirty="0" err="1"/>
              <a:t>Expicit</a:t>
            </a:r>
            <a:r>
              <a:rPr lang="en-US" dirty="0"/>
              <a:t> Step by Step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33591"/>
            <a:ext cx="7086600" cy="500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00260"/>
      </p:ext>
    </p:extLst>
  </p:cSld>
  <p:clrMapOvr>
    <a:masterClrMapping/>
  </p:clrMapOvr>
  <p:transition spd="med" advClick="0" advTm="20000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Even/Odd/Neither Assignment – Example of Verbal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Students are given </a:t>
            </a:r>
          </a:p>
          <a:p>
            <a:r>
              <a:rPr lang="en-US" dirty="0"/>
              <a:t>Common Function page with graphs</a:t>
            </a:r>
          </a:p>
          <a:p>
            <a:r>
              <a:rPr lang="en-US" dirty="0"/>
              <a:t>3 sheets of patty paper</a:t>
            </a:r>
          </a:p>
          <a:p>
            <a:r>
              <a:rPr lang="en-US" dirty="0"/>
              <a:t>Verbal Instructions to draw 3 graphs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Once the graphs are drawn, the students are verbally instructed on folding the axes.  (Kinesthetic)</a:t>
            </a:r>
          </a:p>
        </p:txBody>
      </p:sp>
    </p:spTree>
    <p:extLst>
      <p:ext uri="{BB962C8B-B14F-4D97-AF65-F5344CB8AC3E}">
        <p14:creationId xmlns:p14="http://schemas.microsoft.com/office/powerpoint/2010/main" val="1766324638"/>
      </p:ext>
    </p:extLst>
  </p:cSld>
  <p:clrMapOvr>
    <a:masterClrMapping/>
  </p:clrMapOvr>
  <p:transition spd="med" advClick="0" advTm="20000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Even/Odd/Neither Assignment – Common Function Page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676399"/>
            <a:ext cx="6172200" cy="5049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752600"/>
            <a:ext cx="235790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23278"/>
      </p:ext>
    </p:extLst>
  </p:cSld>
  <p:clrMapOvr>
    <a:masterClrMapping/>
  </p:clrMapOvr>
  <p:transition spd="med" advClick="0" advTm="20000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Even/Odd/Neither Assignment – Results on Patty Paper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4" y="1981200"/>
            <a:ext cx="292549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82984"/>
            <a:ext cx="2895600" cy="270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49742"/>
            <a:ext cx="2700337" cy="257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5203633"/>
            <a:ext cx="77846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Students are asked to trace the x &amp; y axes from a worksheet. </a:t>
            </a:r>
          </a:p>
          <a:p>
            <a:r>
              <a:rPr lang="en-US" sz="2400" dirty="0"/>
              <a:t>Then, they trace the functions as verbally instructed.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4724400"/>
            <a:ext cx="3838167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Patty Paper is used to trace the graphs!</a:t>
            </a:r>
          </a:p>
        </p:txBody>
      </p:sp>
    </p:spTree>
    <p:extLst>
      <p:ext uri="{BB962C8B-B14F-4D97-AF65-F5344CB8AC3E}">
        <p14:creationId xmlns:p14="http://schemas.microsoft.com/office/powerpoint/2010/main" val="4038113766"/>
      </p:ext>
    </p:extLst>
  </p:cSld>
  <p:clrMapOvr>
    <a:masterClrMapping/>
  </p:clrMapOvr>
  <p:transition spd="med" advClick="0" advTm="20000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Encouraging the Students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52600"/>
            <a:ext cx="7696200" cy="4500139"/>
          </a:xfrm>
        </p:spPr>
      </p:pic>
      <p:sp>
        <p:nvSpPr>
          <p:cNvPr id="5" name="TextBox 4"/>
          <p:cNvSpPr txBox="1"/>
          <p:nvPr/>
        </p:nvSpPr>
        <p:spPr>
          <a:xfrm>
            <a:off x="5181600" y="6477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www.pinterest.com</a:t>
            </a:r>
          </a:p>
        </p:txBody>
      </p:sp>
    </p:spTree>
    <p:extLst>
      <p:ext uri="{BB962C8B-B14F-4D97-AF65-F5344CB8AC3E}">
        <p14:creationId xmlns:p14="http://schemas.microsoft.com/office/powerpoint/2010/main" val="3370063256"/>
      </p:ext>
    </p:extLst>
  </p:cSld>
  <p:clrMapOvr>
    <a:masterClrMapping/>
  </p:clrMapOvr>
  <p:transition spd="med" advClick="0" advTm="20000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Encouraging the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78" y="1676400"/>
            <a:ext cx="5060022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Students need some motivation: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“This is for a grade” (both participation and correctness)</a:t>
            </a:r>
          </a:p>
          <a:p>
            <a:r>
              <a:rPr lang="en-US" dirty="0"/>
              <a:t>Bonus Points</a:t>
            </a:r>
          </a:p>
          <a:p>
            <a:r>
              <a:rPr lang="en-US" dirty="0"/>
              <a:t>Peer Pressure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45578"/>
            <a:ext cx="3703462" cy="277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85773"/>
      </p:ext>
    </p:extLst>
  </p:cSld>
  <p:clrMapOvr>
    <a:masterClrMapping/>
  </p:clrMapOvr>
  <p:transition spd="med" advClick="0" advTm="20000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Calculator Instructions after FISH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When a calculator instruction packet is distributed to the students:</a:t>
            </a:r>
          </a:p>
          <a:p>
            <a:pPr marL="0" indent="0">
              <a:buNone/>
            </a:pPr>
            <a:r>
              <a:rPr lang="en-US" sz="2800" dirty="0"/>
              <a:t>Before FISH, the students where lost and frustrated with the packet.</a:t>
            </a:r>
          </a:p>
          <a:p>
            <a:pPr marL="0" indent="0">
              <a:buNone/>
            </a:pPr>
            <a:r>
              <a:rPr lang="en-US" sz="2800" dirty="0"/>
              <a:t>After FISH, all I have to do is point.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38600"/>
            <a:ext cx="4419600" cy="2615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1278" y="6301943"/>
            <a:ext cx="2170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Thegraphicsfairy.com</a:t>
            </a:r>
          </a:p>
        </p:txBody>
      </p:sp>
    </p:spTree>
    <p:extLst>
      <p:ext uri="{BB962C8B-B14F-4D97-AF65-F5344CB8AC3E}">
        <p14:creationId xmlns:p14="http://schemas.microsoft.com/office/powerpoint/2010/main" val="2856567270"/>
      </p:ext>
    </p:extLst>
  </p:cSld>
  <p:clrMapOvr>
    <a:masterClrMapping/>
  </p:clrMapOvr>
  <p:transition spd="med" advClick="0" advTm="20000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A) Scavenger Hunt in </a:t>
            </a:r>
            <a:r>
              <a:rPr lang="en-US" sz="2800" dirty="0" err="1"/>
              <a:t>Padlet</a:t>
            </a:r>
            <a:r>
              <a:rPr lang="en-US" sz="2800" dirty="0"/>
              <a:t> where students visit:</a:t>
            </a:r>
          </a:p>
          <a:p>
            <a:r>
              <a:rPr lang="en-US" sz="2800" dirty="0"/>
              <a:t>Library</a:t>
            </a:r>
          </a:p>
          <a:p>
            <a:r>
              <a:rPr lang="en-US" sz="2800" dirty="0"/>
              <a:t>Career Center</a:t>
            </a:r>
          </a:p>
          <a:p>
            <a:r>
              <a:rPr lang="en-US" sz="2800" dirty="0"/>
              <a:t>Student Life</a:t>
            </a:r>
          </a:p>
          <a:p>
            <a:r>
              <a:rPr lang="en-US" sz="2800" dirty="0"/>
              <a:t>Academic Studio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B) More Real World Assignments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7670575"/>
      </p:ext>
    </p:extLst>
  </p:cSld>
  <p:clrMapOvr>
    <a:masterClrMapping/>
  </p:clrMapOvr>
  <p:transition spd="med" advClick="0" advTm="20000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it works!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76400"/>
            <a:ext cx="6128775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0960" y="5941496"/>
            <a:ext cx="189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Picsndquotes.com</a:t>
            </a:r>
          </a:p>
        </p:txBody>
      </p:sp>
    </p:spTree>
    <p:extLst>
      <p:ext uri="{BB962C8B-B14F-4D97-AF65-F5344CB8AC3E}">
        <p14:creationId xmlns:p14="http://schemas.microsoft.com/office/powerpoint/2010/main" val="170324105"/>
      </p:ext>
    </p:extLst>
  </p:cSld>
  <p:clrMapOvr>
    <a:masterClrMapping/>
  </p:clrMapOvr>
  <p:transition spd="med" advClick="0" advTm="20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Padlet</a:t>
            </a:r>
            <a:r>
              <a:rPr lang="en-US" dirty="0"/>
              <a:t> Demonstration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Come up to podium</a:t>
            </a:r>
          </a:p>
          <a:p>
            <a:r>
              <a:rPr lang="en-US" dirty="0"/>
              <a:t>Type in email address to receive the link in </a:t>
            </a:r>
            <a:r>
              <a:rPr lang="en-US" dirty="0" err="1"/>
              <a:t>Padlet</a:t>
            </a:r>
            <a:endParaRPr lang="en-US" dirty="0"/>
          </a:p>
          <a:p>
            <a:r>
              <a:rPr lang="en-US" dirty="0"/>
              <a:t>Click on the link in the email </a:t>
            </a:r>
            <a:r>
              <a:rPr lang="en-US" dirty="0">
                <a:solidFill>
                  <a:srgbClr val="92D050"/>
                </a:solidFill>
              </a:rPr>
              <a:t>https://padlet.com/ellen_falkenste/gyphzrgscf1l</a:t>
            </a:r>
          </a:p>
          <a:p>
            <a:r>
              <a:rPr lang="en-US" dirty="0"/>
              <a:t>Click anywhere on the screen to get an input box – type a message or upload a photo</a:t>
            </a:r>
          </a:p>
        </p:txBody>
      </p:sp>
    </p:spTree>
    <p:extLst>
      <p:ext uri="{BB962C8B-B14F-4D97-AF65-F5344CB8AC3E}">
        <p14:creationId xmlns:p14="http://schemas.microsoft.com/office/powerpoint/2010/main" val="3654675583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Albert Einstein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42381"/>
            <a:ext cx="4543425" cy="440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6129048"/>
            <a:ext cx="1456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onlygags.com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898170"/>
      </p:ext>
    </p:extLst>
  </p:cSld>
  <p:clrMapOvr>
    <a:masterClrMapping/>
  </p:clrMapOvr>
  <p:transition spd="med" advClick="0" advTm="20000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/>
              <a:t>Questions?</a:t>
            </a:r>
          </a:p>
          <a:p>
            <a:r>
              <a:rPr lang="en-US" sz="5400" dirty="0"/>
              <a:t>Thoughts? </a:t>
            </a:r>
          </a:p>
          <a:p>
            <a:r>
              <a:rPr lang="en-US" sz="5400" dirty="0"/>
              <a:t>Suggestions?</a:t>
            </a:r>
          </a:p>
        </p:txBody>
      </p:sp>
    </p:spTree>
    <p:extLst>
      <p:ext uri="{BB962C8B-B14F-4D97-AF65-F5344CB8AC3E}">
        <p14:creationId xmlns:p14="http://schemas.microsoft.com/office/powerpoint/2010/main" val="204927741"/>
      </p:ext>
    </p:extLst>
  </p:cSld>
  <p:clrMapOvr>
    <a:masterClrMapping/>
  </p:clrMapOvr>
  <p:transition spd="med" advClick="0" advTm="20000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529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4495800"/>
            <a:ext cx="8429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6" b="6824"/>
          <a:stretch>
            <a:fillRect/>
          </a:stretch>
        </p:blipFill>
        <p:spPr bwMode="auto">
          <a:xfrm>
            <a:off x="-30163" y="0"/>
            <a:ext cx="9448801" cy="695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 advTm="20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Padlet</a:t>
            </a:r>
            <a:r>
              <a:rPr lang="en-US" dirty="0"/>
              <a:t> Class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Sample Assignments:</a:t>
            </a:r>
          </a:p>
          <a:p>
            <a:r>
              <a:rPr lang="en-US" dirty="0"/>
              <a:t>Use google to search for a picture or take a picture of a function</a:t>
            </a:r>
          </a:p>
          <a:p>
            <a:r>
              <a:rPr lang="en-US" dirty="0"/>
              <a:t>Find a real world example for logarithms – post picture or description</a:t>
            </a:r>
          </a:p>
          <a:p>
            <a:r>
              <a:rPr lang="en-US" dirty="0"/>
              <a:t>Conduct a scavenger hunt on campus (students load pics)</a:t>
            </a:r>
          </a:p>
        </p:txBody>
      </p:sp>
    </p:spTree>
    <p:extLst>
      <p:ext uri="{BB962C8B-B14F-4D97-AF65-F5344CB8AC3E}">
        <p14:creationId xmlns:p14="http://schemas.microsoft.com/office/powerpoint/2010/main" val="3334168358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Padlet</a:t>
            </a:r>
            <a:r>
              <a:rPr lang="en-US" dirty="0"/>
              <a:t> Assignment - Instructions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828800"/>
            <a:ext cx="8382000" cy="2626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0" y="4849597"/>
            <a:ext cx="73719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assignment was emailed to the students and given</a:t>
            </a:r>
          </a:p>
          <a:p>
            <a:r>
              <a:rPr lang="en-US" sz="2400" dirty="0"/>
              <a:t>on paper.  The assignment was on blue paper so the team</a:t>
            </a:r>
          </a:p>
          <a:p>
            <a:r>
              <a:rPr lang="en-US" sz="2400" dirty="0"/>
              <a:t>knows to not help the students – the point is for them to </a:t>
            </a:r>
          </a:p>
          <a:p>
            <a:r>
              <a:rPr lang="en-US" sz="2400" dirty="0"/>
              <a:t>figure it out!!</a:t>
            </a:r>
          </a:p>
        </p:txBody>
      </p:sp>
    </p:spTree>
    <p:extLst>
      <p:ext uri="{BB962C8B-B14F-4D97-AF65-F5344CB8AC3E}">
        <p14:creationId xmlns:p14="http://schemas.microsoft.com/office/powerpoint/2010/main" val="1898631528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Padlet</a:t>
            </a:r>
            <a:r>
              <a:rPr lang="en-US" dirty="0"/>
              <a:t> Assignment – Group Page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50527"/>
            <a:ext cx="7696200" cy="4177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5883660"/>
            <a:ext cx="2819400" cy="46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77915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Padlet</a:t>
            </a:r>
            <a:r>
              <a:rPr lang="en-US" dirty="0"/>
              <a:t> Assignment -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600200"/>
            <a:ext cx="2667000" cy="43936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867400"/>
            <a:ext cx="20510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Absolute Value</a:t>
            </a:r>
          </a:p>
          <a:p>
            <a:r>
              <a:rPr lang="en-US" sz="2400" dirty="0"/>
              <a:t>Function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981199"/>
            <a:ext cx="3733800" cy="363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82860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Padlet</a:t>
            </a:r>
            <a:r>
              <a:rPr lang="en-US" dirty="0"/>
              <a:t> Assignment -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51054"/>
            <a:ext cx="2015612" cy="5206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905000"/>
            <a:ext cx="4993819" cy="38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10164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tcpresentatio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ctcpresentationtemplate</Template>
  <TotalTime>4582</TotalTime>
  <Words>1039</Words>
  <Application>Microsoft Office PowerPoint</Application>
  <PresentationFormat>On-screen Show (4:3)</PresentationFormat>
  <Paragraphs>172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Verdana</vt:lpstr>
      <vt:lpstr>ctcpresentationtemplate</vt:lpstr>
      <vt:lpstr>FISH – Following Instructions, A Successful Habit  </vt:lpstr>
      <vt:lpstr>FISH Outline</vt:lpstr>
      <vt:lpstr>Padlet</vt:lpstr>
      <vt:lpstr>Padlet Demonstration </vt:lpstr>
      <vt:lpstr>Padlet Class Assignment</vt:lpstr>
      <vt:lpstr>Padlet Assignment - Instructions</vt:lpstr>
      <vt:lpstr>Padlet Assignment – Group Page</vt:lpstr>
      <vt:lpstr>Padlet Assignment - Examples</vt:lpstr>
      <vt:lpstr>Padlet Assignment - Examples</vt:lpstr>
      <vt:lpstr>Learning Catalytics</vt:lpstr>
      <vt:lpstr>Learning Catalytics Demo</vt:lpstr>
      <vt:lpstr>Learning Catalytics Features</vt:lpstr>
      <vt:lpstr>Learning Catalytics Features</vt:lpstr>
      <vt:lpstr>Learning Catalytics Features</vt:lpstr>
      <vt:lpstr>Learning Catalytics Features</vt:lpstr>
      <vt:lpstr>Learning Catalytics</vt:lpstr>
      <vt:lpstr>Moving on…</vt:lpstr>
      <vt:lpstr>Why We Use the Term FISH</vt:lpstr>
      <vt:lpstr>Why We Started FISH – Page 1</vt:lpstr>
      <vt:lpstr>Why We Started FISH – Page 2</vt:lpstr>
      <vt:lpstr>Why We Need FISH</vt:lpstr>
      <vt:lpstr>Why We Know We Need FISH</vt:lpstr>
      <vt:lpstr>Written/Verbal Assignments –  A Few Examples</vt:lpstr>
      <vt:lpstr>Eagle Mail Assignment</vt:lpstr>
      <vt:lpstr>Eagle Mail Assignment</vt:lpstr>
      <vt:lpstr>Eagle Mail Assignment - Complaints</vt:lpstr>
      <vt:lpstr>Learning Survey Assignment</vt:lpstr>
      <vt:lpstr>Learning Survey Assignment</vt:lpstr>
      <vt:lpstr>Learning Survey Assignment</vt:lpstr>
      <vt:lpstr>Learning Survey Assignment</vt:lpstr>
      <vt:lpstr>Graphing Assignments – Expicit Step by Step Instructions</vt:lpstr>
      <vt:lpstr>Even/Odd/Neither Assignment – Example of Verbal Instructions</vt:lpstr>
      <vt:lpstr>Even/Odd/Neither Assignment – Common Function Page</vt:lpstr>
      <vt:lpstr>Even/Odd/Neither Assignment – Results on Patty Paper</vt:lpstr>
      <vt:lpstr>Encouraging the Students</vt:lpstr>
      <vt:lpstr>Encouraging the Students</vt:lpstr>
      <vt:lpstr>Calculator Instructions after FISH</vt:lpstr>
      <vt:lpstr>What’s Next</vt:lpstr>
      <vt:lpstr>Why it works!</vt:lpstr>
      <vt:lpstr>Albert Einstein</vt:lpstr>
      <vt:lpstr>Any Questions?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Payne, Sue</dc:creator>
  <cp:lastModifiedBy>Ellen Falkenstein</cp:lastModifiedBy>
  <cp:revision>254</cp:revision>
  <cp:lastPrinted>2012-11-13T13:21:41Z</cp:lastPrinted>
  <dcterms:created xsi:type="dcterms:W3CDTF">2012-12-03T17:24:55Z</dcterms:created>
  <dcterms:modified xsi:type="dcterms:W3CDTF">2016-05-29T00:40:23Z</dcterms:modified>
</cp:coreProperties>
</file>