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83" r:id="rId2"/>
    <p:sldId id="339" r:id="rId3"/>
    <p:sldId id="292" r:id="rId4"/>
    <p:sldId id="299" r:id="rId5"/>
    <p:sldId id="294" r:id="rId6"/>
    <p:sldId id="310" r:id="rId7"/>
    <p:sldId id="288" r:id="rId8"/>
    <p:sldId id="290" r:id="rId9"/>
    <p:sldId id="291" r:id="rId10"/>
    <p:sldId id="301" r:id="rId11"/>
    <p:sldId id="302" r:id="rId12"/>
    <p:sldId id="317" r:id="rId13"/>
    <p:sldId id="305" r:id="rId14"/>
    <p:sldId id="306" r:id="rId15"/>
    <p:sldId id="322" r:id="rId16"/>
    <p:sldId id="321" r:id="rId17"/>
    <p:sldId id="313" r:id="rId18"/>
    <p:sldId id="328" r:id="rId19"/>
    <p:sldId id="338" r:id="rId20"/>
    <p:sldId id="337" r:id="rId21"/>
    <p:sldId id="340" r:id="rId22"/>
    <p:sldId id="341" r:id="rId23"/>
    <p:sldId id="342" r:id="rId24"/>
    <p:sldId id="348" r:id="rId25"/>
    <p:sldId id="343" r:id="rId26"/>
    <p:sldId id="349" r:id="rId27"/>
    <p:sldId id="344" r:id="rId28"/>
    <p:sldId id="350" r:id="rId29"/>
    <p:sldId id="351" r:id="rId30"/>
    <p:sldId id="345" r:id="rId31"/>
    <p:sldId id="352" r:id="rId32"/>
    <p:sldId id="353" r:id="rId33"/>
    <p:sldId id="346" r:id="rId34"/>
    <p:sldId id="354" r:id="rId35"/>
    <p:sldId id="355" r:id="rId36"/>
    <p:sldId id="356" r:id="rId37"/>
    <p:sldId id="357" r:id="rId38"/>
    <p:sldId id="347" r:id="rId39"/>
    <p:sldId id="360" r:id="rId40"/>
    <p:sldId id="359" r:id="rId41"/>
    <p:sldId id="358" r:id="rId42"/>
    <p:sldId id="361" r:id="rId43"/>
    <p:sldId id="325" r:id="rId44"/>
    <p:sldId id="326" r:id="rId45"/>
    <p:sldId id="333" r:id="rId46"/>
    <p:sldId id="332" r:id="rId47"/>
    <p:sldId id="334" r:id="rId48"/>
    <p:sldId id="335" r:id="rId49"/>
    <p:sldId id="336" r:id="rId50"/>
    <p:sldId id="282"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2E48F16-F2FF-4ECE-8E40-9FD8B743664D}" type="datetimeFigureOut">
              <a:rPr lang="en-US"/>
              <a:pPr>
                <a:defRPr/>
              </a:pPr>
              <a:t>10/23/2014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11ECFF7-BF4D-43C9-9E27-1A04181BA5D8}" type="slidenum">
              <a:rPr lang="en-US" altLang="en-US"/>
              <a:pPr/>
              <a:t>‹#›</a:t>
            </a:fld>
            <a:endParaRPr lang="en-US" altLang="en-US"/>
          </a:p>
        </p:txBody>
      </p:sp>
    </p:spTree>
    <p:extLst>
      <p:ext uri="{BB962C8B-B14F-4D97-AF65-F5344CB8AC3E}">
        <p14:creationId xmlns:p14="http://schemas.microsoft.com/office/powerpoint/2010/main" val="2753907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AD949EC-16D0-4C36-8AA8-FFF797527B62}" type="datetimeFigureOut">
              <a:rPr lang="en-US"/>
              <a:pPr>
                <a:defRPr/>
              </a:pPr>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F5B9FB9-775D-4433-B71F-76AA6B2AD4BA}" type="slidenum">
              <a:rPr lang="en-US" altLang="en-US"/>
              <a:pPr/>
              <a:t>‹#›</a:t>
            </a:fld>
            <a:endParaRPr lang="en-US" altLang="en-US"/>
          </a:p>
        </p:txBody>
      </p:sp>
    </p:spTree>
    <p:extLst>
      <p:ext uri="{BB962C8B-B14F-4D97-AF65-F5344CB8AC3E}">
        <p14:creationId xmlns:p14="http://schemas.microsoft.com/office/powerpoint/2010/main" val="3444285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Users\BMerlo\AppData\Local\Microsoft\Windows\Temporary Internet Files\Content.Outlook\KHVI3PYV\red map_102228514_SMALL (2).jpg"/>
          <p:cNvPicPr>
            <a:picLocks noChangeAspect="1" noChangeArrowheads="1"/>
          </p:cNvPicPr>
          <p:nvPr userDrawn="1"/>
        </p:nvPicPr>
        <p:blipFill>
          <a:blip r:embed="rId2">
            <a:extLst>
              <a:ext uri="{28A0092B-C50C-407E-A947-70E740481C1C}">
                <a14:useLocalDpi xmlns:a14="http://schemas.microsoft.com/office/drawing/2010/main" val="0"/>
              </a:ext>
            </a:extLst>
          </a:blip>
          <a:srcRect t="-162" b="-62659"/>
          <a:stretch>
            <a:fillRect/>
          </a:stretch>
        </p:blipFill>
        <p:spPr bwMode="auto">
          <a:xfrm>
            <a:off x="1600200" y="990600"/>
            <a:ext cx="7543800" cy="78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0" y="1757363"/>
            <a:ext cx="1189038"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990600"/>
            <a:ext cx="9144000" cy="4800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1752600" y="2130425"/>
            <a:ext cx="7239000" cy="1470025"/>
          </a:xfrm>
        </p:spPr>
        <p:txBody>
          <a:bodyPr>
            <a:normAutofit/>
          </a:bodyPr>
          <a:lstStyle>
            <a:lvl1pPr>
              <a:defRPr sz="3600" b="1">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44566" y="3733799"/>
            <a:ext cx="7010400" cy="1401817"/>
          </a:xfrm>
        </p:spPr>
        <p:txBody>
          <a:bodyPr/>
          <a:lstStyle>
            <a:lvl1pPr marL="0" indent="0" algn="ctr">
              <a:buNone/>
              <a:defRPr b="1">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CA5C5BB1-0820-4450-881F-D9900EE46EA9}" type="datetimeFigureOut">
              <a:rPr lang="en-US"/>
              <a:pPr>
                <a:defRPr/>
              </a:pPr>
              <a:t>10/23/2014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14FABE2-6C78-4FD5-9DBC-85ED4ED1FC2A}" type="slidenum">
              <a:rPr lang="en-US" altLang="en-US"/>
              <a:pPr/>
              <a:t>‹#›</a:t>
            </a:fld>
            <a:endParaRPr lang="en-US" altLang="en-US"/>
          </a:p>
        </p:txBody>
      </p:sp>
    </p:spTree>
    <p:extLst>
      <p:ext uri="{BB962C8B-B14F-4D97-AF65-F5344CB8AC3E}">
        <p14:creationId xmlns:p14="http://schemas.microsoft.com/office/powerpoint/2010/main" val="437465070"/>
      </p:ext>
    </p:extLst>
  </p:cSld>
  <p:clrMapOvr>
    <a:masterClrMapping/>
  </p:clrMapOvr>
  <p:transition spd="med" advClick="0" advTm="2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Users\BMerlo\AppData\Local\Microsoft\Windows\Temporary Internet Files\Content.Outlook\KHVI3PYV\red map_102228514_SMALL (2).jpg"/>
          <p:cNvPicPr>
            <a:picLocks noChangeAspect="1" noChangeArrowheads="1"/>
          </p:cNvPicPr>
          <p:nvPr userDrawn="1"/>
        </p:nvPicPr>
        <p:blipFill>
          <a:blip r:embed="rId2">
            <a:extLst>
              <a:ext uri="{28A0092B-C50C-407E-A947-70E740481C1C}">
                <a14:useLocalDpi xmlns:a14="http://schemas.microsoft.com/office/drawing/2010/main" val="0"/>
              </a:ext>
            </a:extLst>
          </a:blip>
          <a:srcRect t="18910" b="47424"/>
          <a:stretch>
            <a:fillRect/>
          </a:stretch>
        </p:blipFill>
        <p:spPr bwMode="auto">
          <a:xfrm>
            <a:off x="0" y="-9525"/>
            <a:ext cx="91440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4495800"/>
            <a:ext cx="8429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b="1">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7848600" cy="4525963"/>
          </a:xfrm>
        </p:spPr>
        <p:txBody>
          <a:bodyPr/>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6035B7BE-7FBD-4BE2-85C1-4C4A62A871ED}" type="datetimeFigureOut">
              <a:rPr lang="en-US"/>
              <a:pPr>
                <a:defRPr/>
              </a:pPr>
              <a:t>10/23/2014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705600" y="6324600"/>
            <a:ext cx="1295400" cy="381000"/>
          </a:xfrm>
        </p:spPr>
        <p:txBody>
          <a:bodyPr/>
          <a:lstStyle>
            <a:lvl1pPr>
              <a:defRPr/>
            </a:lvl1pPr>
          </a:lstStyle>
          <a:p>
            <a:fld id="{AFFC7EA8-1B3D-491E-94C8-F58F38B164AB}" type="slidenum">
              <a:rPr lang="en-US" altLang="en-US"/>
              <a:pPr/>
              <a:t>‹#›</a:t>
            </a:fld>
            <a:endParaRPr lang="en-US" altLang="en-US"/>
          </a:p>
        </p:txBody>
      </p:sp>
    </p:spTree>
    <p:extLst>
      <p:ext uri="{BB962C8B-B14F-4D97-AF65-F5344CB8AC3E}">
        <p14:creationId xmlns:p14="http://schemas.microsoft.com/office/powerpoint/2010/main" val="1396559447"/>
      </p:ext>
    </p:extLst>
  </p:cSld>
  <p:clrMapOvr>
    <a:masterClrMapping/>
  </p:clrMapOvr>
  <p:transition spd="med" advClick="0" advTm="2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C:\Users\BMerlo\AppData\Local\Microsoft\Windows\Temporary Internet Files\Content.Outlook\KHVI3PYV\red map_102228514_SMALL (2).jpg"/>
          <p:cNvPicPr>
            <a:picLocks noChangeAspect="1" noChangeArrowheads="1"/>
          </p:cNvPicPr>
          <p:nvPr userDrawn="1"/>
        </p:nvPicPr>
        <p:blipFill>
          <a:blip r:embed="rId2">
            <a:extLst>
              <a:ext uri="{28A0092B-C50C-407E-A947-70E740481C1C}">
                <a14:useLocalDpi xmlns:a14="http://schemas.microsoft.com/office/drawing/2010/main" val="0"/>
              </a:ext>
            </a:extLst>
          </a:blip>
          <a:srcRect t="18910" b="47424"/>
          <a:stretch>
            <a:fillRect/>
          </a:stretch>
        </p:blipFill>
        <p:spPr bwMode="auto">
          <a:xfrm>
            <a:off x="0" y="-9525"/>
            <a:ext cx="91440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4495800"/>
            <a:ext cx="8429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3600" b="1">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p:txBody>
          <a:bodyPr/>
          <a:lstStyle>
            <a:lvl1pPr>
              <a:defRPr/>
            </a:lvl1pPr>
          </a:lstStyle>
          <a:p>
            <a:pPr>
              <a:defRPr/>
            </a:pPr>
            <a:fld id="{BCAE2BD1-2257-4398-9BC1-64A7FD4EC51B}" type="datetimeFigureOut">
              <a:rPr lang="en-US"/>
              <a:pPr>
                <a:defRPr/>
              </a:pPr>
              <a:t>10/23/2014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6553200" y="6356350"/>
            <a:ext cx="1371600" cy="349250"/>
          </a:xfrm>
        </p:spPr>
        <p:txBody>
          <a:bodyPr/>
          <a:lstStyle>
            <a:lvl1pPr>
              <a:defRPr/>
            </a:lvl1pPr>
          </a:lstStyle>
          <a:p>
            <a:fld id="{F81486BC-3B9F-42CE-BB4E-0FF030131B76}" type="slidenum">
              <a:rPr lang="en-US" altLang="en-US"/>
              <a:pPr/>
              <a:t>‹#›</a:t>
            </a:fld>
            <a:endParaRPr lang="en-US" altLang="en-US"/>
          </a:p>
        </p:txBody>
      </p:sp>
    </p:spTree>
    <p:extLst>
      <p:ext uri="{BB962C8B-B14F-4D97-AF65-F5344CB8AC3E}">
        <p14:creationId xmlns:p14="http://schemas.microsoft.com/office/powerpoint/2010/main" val="2939897828"/>
      </p:ext>
    </p:extLst>
  </p:cSld>
  <p:clrMapOvr>
    <a:masterClrMapping/>
  </p:clrMapOvr>
  <p:transition spd="med" advClick="0" advTm="2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descr="C:\Users\BMerlo\AppData\Local\Microsoft\Windows\Temporary Internet Files\Content.Outlook\KHVI3PYV\red map_102228514_SMALL (2).jpg"/>
          <p:cNvPicPr>
            <a:picLocks noChangeAspect="1" noChangeArrowheads="1"/>
          </p:cNvPicPr>
          <p:nvPr userDrawn="1"/>
        </p:nvPicPr>
        <p:blipFill>
          <a:blip r:embed="rId2">
            <a:extLst>
              <a:ext uri="{28A0092B-C50C-407E-A947-70E740481C1C}">
                <a14:useLocalDpi xmlns:a14="http://schemas.microsoft.com/office/drawing/2010/main" val="0"/>
              </a:ext>
            </a:extLst>
          </a:blip>
          <a:srcRect t="18910" b="47424"/>
          <a:stretch>
            <a:fillRect/>
          </a:stretch>
        </p:blipFill>
        <p:spPr bwMode="auto">
          <a:xfrm>
            <a:off x="0" y="-9525"/>
            <a:ext cx="91440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4495800"/>
            <a:ext cx="8429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0" y="1752600"/>
            <a:ext cx="3352800" cy="566738"/>
          </a:xfrm>
        </p:spPr>
        <p:txBody>
          <a:bodyPr anchor="b">
            <a:noAutofit/>
          </a:bodyPr>
          <a:lstStyle>
            <a:lvl1pPr algn="l">
              <a:defRPr sz="1800" b="1">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 y="1617930"/>
            <a:ext cx="5486400" cy="470667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717901" y="2545310"/>
            <a:ext cx="3349899" cy="1721890"/>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00EB0C84-93CF-4461-9D95-5E7B540704DD}" type="datetimeFigureOut">
              <a:rPr lang="en-US"/>
              <a:pPr>
                <a:defRPr/>
              </a:pPr>
              <a:t>10/23/2014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6553200" y="6356350"/>
            <a:ext cx="1371600" cy="349250"/>
          </a:xfrm>
        </p:spPr>
        <p:txBody>
          <a:bodyPr/>
          <a:lstStyle>
            <a:lvl1pPr>
              <a:defRPr/>
            </a:lvl1pPr>
          </a:lstStyle>
          <a:p>
            <a:fld id="{6C8CC437-A3E6-4E5D-BD6D-5253C11E33AA}" type="slidenum">
              <a:rPr lang="en-US" altLang="en-US"/>
              <a:pPr/>
              <a:t>‹#›</a:t>
            </a:fld>
            <a:endParaRPr lang="en-US" altLang="en-US"/>
          </a:p>
        </p:txBody>
      </p:sp>
    </p:spTree>
    <p:extLst>
      <p:ext uri="{BB962C8B-B14F-4D97-AF65-F5344CB8AC3E}">
        <p14:creationId xmlns:p14="http://schemas.microsoft.com/office/powerpoint/2010/main" val="1494341041"/>
      </p:ext>
    </p:extLst>
  </p:cSld>
  <p:clrMapOvr>
    <a:masterClrMapping/>
  </p:clrMapOvr>
  <p:transition spd="med" advClick="0" advTm="20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70A0D0B-7A2E-40A9-A620-F2BDCAA7A750}" type="datetimeFigureOut">
              <a:rPr lang="en-US"/>
              <a:pPr>
                <a:defRPr/>
              </a:pPr>
              <a:t>10/23/2014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1519238" cy="3492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65802DE-74E8-441D-A9FB-FB04742E75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Lst>
  <p:transition spd="med" advClick="0" advTm="20000">
    <p:fade/>
  </p:transition>
  <p:timing>
    <p:tnLst>
      <p:par>
        <p:cTn id="1" dur="indefinite" restart="never" nodeType="tmRoot"/>
      </p:par>
    </p:tnLst>
  </p:timing>
  <p:txStyles>
    <p:titleStyle>
      <a:lvl1pPr algn="ctr" rtl="0" eaLnBrk="0" fontAlgn="base" hangingPunct="0">
        <a:spcBef>
          <a:spcPct val="0"/>
        </a:spcBef>
        <a:spcAft>
          <a:spcPct val="0"/>
        </a:spcAft>
        <a:defRPr sz="3600" b="1" kern="1200">
          <a:solidFill>
            <a:schemeClr val="bg1"/>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b="1">
          <a:solidFill>
            <a:schemeClr val="bg1"/>
          </a:solidFill>
          <a:latin typeface="Verdana" pitchFamily="34" charset="0"/>
          <a:ea typeface="Verdana" pitchFamily="34" charset="0"/>
          <a:cs typeface="Verdana" pitchFamily="34" charset="0"/>
        </a:defRPr>
      </a:lvl2pPr>
      <a:lvl3pPr algn="ctr" rtl="0" eaLnBrk="0" fontAlgn="base" hangingPunct="0">
        <a:spcBef>
          <a:spcPct val="0"/>
        </a:spcBef>
        <a:spcAft>
          <a:spcPct val="0"/>
        </a:spcAft>
        <a:defRPr sz="3600" b="1">
          <a:solidFill>
            <a:schemeClr val="bg1"/>
          </a:solidFill>
          <a:latin typeface="Verdana" pitchFamily="34" charset="0"/>
          <a:ea typeface="Verdana" pitchFamily="34" charset="0"/>
          <a:cs typeface="Verdana" pitchFamily="34" charset="0"/>
        </a:defRPr>
      </a:lvl3pPr>
      <a:lvl4pPr algn="ctr" rtl="0" eaLnBrk="0" fontAlgn="base" hangingPunct="0">
        <a:spcBef>
          <a:spcPct val="0"/>
        </a:spcBef>
        <a:spcAft>
          <a:spcPct val="0"/>
        </a:spcAft>
        <a:defRPr sz="3600" b="1">
          <a:solidFill>
            <a:schemeClr val="bg1"/>
          </a:solidFill>
          <a:latin typeface="Verdana" pitchFamily="34" charset="0"/>
          <a:ea typeface="Verdana" pitchFamily="34" charset="0"/>
          <a:cs typeface="Verdana" pitchFamily="34" charset="0"/>
        </a:defRPr>
      </a:lvl4pPr>
      <a:lvl5pPr algn="ctr" rtl="0" eaLnBrk="0" fontAlgn="base" hangingPunct="0">
        <a:spcBef>
          <a:spcPct val="0"/>
        </a:spcBef>
        <a:spcAft>
          <a:spcPct val="0"/>
        </a:spcAft>
        <a:defRPr sz="3600" b="1">
          <a:solidFill>
            <a:schemeClr val="bg1"/>
          </a:solidFill>
          <a:latin typeface="Verdana" pitchFamily="34" charset="0"/>
          <a:ea typeface="Verdana" pitchFamily="34" charset="0"/>
          <a:cs typeface="Verdana" pitchFamily="34" charset="0"/>
        </a:defRPr>
      </a:lvl5pPr>
      <a:lvl6pPr marL="457200" algn="ctr" rtl="0" fontAlgn="base">
        <a:spcBef>
          <a:spcPct val="0"/>
        </a:spcBef>
        <a:spcAft>
          <a:spcPct val="0"/>
        </a:spcAft>
        <a:defRPr sz="3600" b="1">
          <a:solidFill>
            <a:schemeClr val="bg1"/>
          </a:solidFill>
          <a:latin typeface="Verdana" pitchFamily="34" charset="0"/>
          <a:ea typeface="Verdana" pitchFamily="34" charset="0"/>
          <a:cs typeface="Verdana" pitchFamily="34" charset="0"/>
        </a:defRPr>
      </a:lvl6pPr>
      <a:lvl7pPr marL="914400" algn="ctr" rtl="0" fontAlgn="base">
        <a:spcBef>
          <a:spcPct val="0"/>
        </a:spcBef>
        <a:spcAft>
          <a:spcPct val="0"/>
        </a:spcAft>
        <a:defRPr sz="3600" b="1">
          <a:solidFill>
            <a:schemeClr val="bg1"/>
          </a:solidFill>
          <a:latin typeface="Verdana" pitchFamily="34" charset="0"/>
          <a:ea typeface="Verdana" pitchFamily="34" charset="0"/>
          <a:cs typeface="Verdana" pitchFamily="34" charset="0"/>
        </a:defRPr>
      </a:lvl7pPr>
      <a:lvl8pPr marL="1371600" algn="ctr" rtl="0" fontAlgn="base">
        <a:spcBef>
          <a:spcPct val="0"/>
        </a:spcBef>
        <a:spcAft>
          <a:spcPct val="0"/>
        </a:spcAft>
        <a:defRPr sz="3600" b="1">
          <a:solidFill>
            <a:schemeClr val="bg1"/>
          </a:solidFill>
          <a:latin typeface="Verdana" pitchFamily="34" charset="0"/>
          <a:ea typeface="Verdana" pitchFamily="34" charset="0"/>
          <a:cs typeface="Verdana" pitchFamily="34" charset="0"/>
        </a:defRPr>
      </a:lvl8pPr>
      <a:lvl9pPr marL="1828800" algn="ctr" rtl="0" fontAlgn="base">
        <a:spcBef>
          <a:spcPct val="0"/>
        </a:spcBef>
        <a:spcAft>
          <a:spcPct val="0"/>
        </a:spcAft>
        <a:defRPr sz="3600" b="1">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web-us.com/BRAIN/braindominance.htm" TargetMode="External"/><Relationship Id="rId2" Type="http://schemas.openxmlformats.org/officeDocument/2006/relationships/hyperlink" Target="http://www.humanmetrics.com/cgi-win/jtypes2.asp" TargetMode="External"/><Relationship Id="rId1" Type="http://schemas.openxmlformats.org/officeDocument/2006/relationships/slideLayout" Target="../slideLayouts/slideLayout2.xml"/><Relationship Id="rId5" Type="http://schemas.openxmlformats.org/officeDocument/2006/relationships/hyperlink" Target="http://freecommunicationquiz.com/free-communication-quiz/" TargetMode="External"/><Relationship Id="rId4" Type="http://schemas.openxmlformats.org/officeDocument/2006/relationships/hyperlink" Target="http://www.vark-learn.com/english/page.asp?p=questionnair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normAutofit fontScale="90000"/>
          </a:bodyPr>
          <a:lstStyle/>
          <a:p>
            <a:pPr>
              <a:defRPr/>
            </a:pPr>
            <a:r>
              <a:rPr lang="en-US" dirty="0"/>
              <a:t>Non-Conventional Success Triggers + NCBOs = College Ready Students</a:t>
            </a:r>
            <a:br>
              <a:rPr lang="en-US" dirty="0"/>
            </a:br>
            <a:endParaRPr lang="en-US" altLang="en-US" dirty="0" smtClean="0"/>
          </a:p>
        </p:txBody>
      </p:sp>
      <p:sp>
        <p:nvSpPr>
          <p:cNvPr id="3" name="Subtitle 2"/>
          <p:cNvSpPr>
            <a:spLocks noGrp="1"/>
          </p:cNvSpPr>
          <p:nvPr>
            <p:ph type="subTitle" idx="1"/>
          </p:nvPr>
        </p:nvSpPr>
        <p:spPr>
          <a:xfrm>
            <a:off x="1844675" y="3733800"/>
            <a:ext cx="7010400" cy="1401763"/>
          </a:xfrm>
        </p:spPr>
        <p:txBody>
          <a:bodyPr rtlCol="0">
            <a:normAutofit/>
          </a:bodyPr>
          <a:lstStyle/>
          <a:p>
            <a:pPr>
              <a:defRPr/>
            </a:pPr>
            <a:r>
              <a:rPr lang="en-US" dirty="0" smtClean="0">
                <a:solidFill>
                  <a:schemeClr val="bg1">
                    <a:lumMod val="65000"/>
                  </a:schemeClr>
                </a:solidFill>
              </a:rPr>
              <a:t>Jenny Shotwell </a:t>
            </a:r>
            <a:br>
              <a:rPr lang="en-US" dirty="0" smtClean="0">
                <a:solidFill>
                  <a:schemeClr val="bg1">
                    <a:lumMod val="65000"/>
                  </a:schemeClr>
                </a:solidFill>
              </a:rPr>
            </a:br>
            <a:r>
              <a:rPr lang="en-US" dirty="0" smtClean="0">
                <a:solidFill>
                  <a:schemeClr val="bg1">
                    <a:lumMod val="65000"/>
                  </a:schemeClr>
                </a:solidFill>
              </a:rPr>
              <a:t>Ellen Falkenstein</a:t>
            </a:r>
          </a:p>
        </p:txBody>
      </p:sp>
    </p:spTree>
  </p:cSld>
  <p:clrMapOvr>
    <a:masterClrMapping/>
  </p:clrMapOvr>
  <p:transition spd="med" advClick="0" advTm="2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Why Does It Work?</a:t>
            </a:r>
          </a:p>
        </p:txBody>
      </p:sp>
      <p:sp>
        <p:nvSpPr>
          <p:cNvPr id="15363" name="Content Placeholder 2"/>
          <p:cNvSpPr>
            <a:spLocks noGrp="1"/>
          </p:cNvSpPr>
          <p:nvPr>
            <p:ph idx="1"/>
          </p:nvPr>
        </p:nvSpPr>
        <p:spPr/>
        <p:txBody>
          <a:bodyPr/>
          <a:lstStyle/>
          <a:p>
            <a:pPr marL="0" indent="0">
              <a:buFont typeface="Arial" panose="020B0604020202020204" pitchFamily="34" charset="0"/>
              <a:buNone/>
            </a:pPr>
            <a:r>
              <a:rPr lang="en-US" altLang="en-US" smtClean="0"/>
              <a:t> </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728662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Rectangle 3"/>
          <p:cNvSpPr>
            <a:spLocks noChangeArrowheads="1"/>
          </p:cNvSpPr>
          <p:nvPr/>
        </p:nvSpPr>
        <p:spPr bwMode="auto">
          <a:xfrm>
            <a:off x="5715000" y="6488113"/>
            <a:ext cx="1273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a:t>www.hsa.ie</a:t>
            </a:r>
          </a:p>
        </p:txBody>
      </p:sp>
    </p:spTree>
  </p:cSld>
  <p:clrMapOvr>
    <a:masterClrMapping/>
  </p:clrMapOvr>
  <p:transition spd="med" advClick="0" advTm="20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Why Does It Work?</a:t>
            </a:r>
          </a:p>
        </p:txBody>
      </p:sp>
      <p:sp>
        <p:nvSpPr>
          <p:cNvPr id="16387" name="Content Placeholder 2"/>
          <p:cNvSpPr>
            <a:spLocks noGrp="1"/>
          </p:cNvSpPr>
          <p:nvPr>
            <p:ph idx="1"/>
          </p:nvPr>
        </p:nvSpPr>
        <p:spPr>
          <a:xfrm>
            <a:off x="457200" y="1600200"/>
            <a:ext cx="8077200" cy="4525963"/>
          </a:xfrm>
        </p:spPr>
        <p:txBody>
          <a:bodyPr/>
          <a:lstStyle/>
          <a:p>
            <a:r>
              <a:rPr lang="en-US" altLang="en-US" sz="2800" smtClean="0"/>
              <a:t>Application/Interview Process. – </a:t>
            </a:r>
            <a:r>
              <a:rPr lang="en-US" altLang="en-US" sz="2800" smtClean="0">
                <a:solidFill>
                  <a:srgbClr val="FF0000"/>
                </a:solidFill>
              </a:rPr>
              <a:t>Students aware of expectations and course work load.  </a:t>
            </a:r>
            <a:endParaRPr lang="en-US" altLang="en-US" sz="2800" smtClean="0"/>
          </a:p>
          <a:p>
            <a:r>
              <a:rPr lang="en-US" altLang="en-US" sz="2800" smtClean="0"/>
              <a:t>Sign an Instructional Contract if allowed to enroll.  - </a:t>
            </a:r>
            <a:r>
              <a:rPr lang="en-US" altLang="en-US" sz="2800" smtClean="0">
                <a:solidFill>
                  <a:srgbClr val="FF0000"/>
                </a:solidFill>
              </a:rPr>
              <a:t>Proof understand commitment. </a:t>
            </a:r>
          </a:p>
          <a:p>
            <a:r>
              <a:rPr lang="en-US" altLang="en-US" sz="2800" smtClean="0"/>
              <a:t>With the NCBO program, the student   can get individualized help if needed. – </a:t>
            </a:r>
            <a:r>
              <a:rPr lang="en-US" altLang="en-US" sz="2800" smtClean="0">
                <a:solidFill>
                  <a:srgbClr val="FF0000"/>
                </a:solidFill>
              </a:rPr>
              <a:t>The program stresses that the students must find the way that "works for their brain."</a:t>
            </a:r>
          </a:p>
          <a:p>
            <a:endParaRPr lang="en-US" altLang="en-US" sz="2800" smtClean="0"/>
          </a:p>
        </p:txBody>
      </p:sp>
    </p:spTree>
  </p:cSld>
  <p:clrMapOvr>
    <a:masterClrMapping/>
  </p:clrMapOvr>
  <p:transition spd="med" advClick="0" advTm="2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Put Responsibility on Student</a:t>
            </a:r>
          </a:p>
        </p:txBody>
      </p:sp>
      <p:sp>
        <p:nvSpPr>
          <p:cNvPr id="17411" name="Content Placeholder 2"/>
          <p:cNvSpPr>
            <a:spLocks noGrp="1"/>
          </p:cNvSpPr>
          <p:nvPr>
            <p:ph idx="1"/>
          </p:nvPr>
        </p:nvSpPr>
        <p:spPr>
          <a:xfrm>
            <a:off x="452438" y="1676400"/>
            <a:ext cx="7848600" cy="4525963"/>
          </a:xfrm>
        </p:spPr>
        <p:txBody>
          <a:bodyPr/>
          <a:lstStyle/>
          <a:p>
            <a:r>
              <a:rPr lang="en-US" altLang="en-US" sz="2800" smtClean="0"/>
              <a:t>Based on individual learning styles, students determine which available resources will allow them to be successful. – </a:t>
            </a:r>
            <a:r>
              <a:rPr lang="en-US" altLang="en-US" sz="2800" smtClean="0">
                <a:solidFill>
                  <a:srgbClr val="FF0000"/>
                </a:solidFill>
              </a:rPr>
              <a:t>Mandatory workshop with licensed social worker over survey results.</a:t>
            </a:r>
            <a:endParaRPr lang="en-US" altLang="en-US" sz="2800" smtClean="0"/>
          </a:p>
          <a:p>
            <a:r>
              <a:rPr lang="en-US" altLang="en-US" sz="2800" smtClean="0"/>
              <a:t>Faculty member serves as a mentor and ‘cheerleader’ pushing the student to succeed. - </a:t>
            </a:r>
            <a:r>
              <a:rPr lang="en-US" altLang="en-US" sz="2800" smtClean="0">
                <a:solidFill>
                  <a:srgbClr val="FF0000"/>
                </a:solidFill>
              </a:rPr>
              <a:t>This philosophy handles the disconnect often found between faculty/student expectations.</a:t>
            </a:r>
          </a:p>
        </p:txBody>
      </p:sp>
    </p:spTree>
  </p:cSld>
  <p:clrMapOvr>
    <a:masterClrMapping/>
  </p:clrMapOvr>
  <p:transition spd="med" advClick="0" advTm="20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Team Approach</a:t>
            </a:r>
          </a:p>
        </p:txBody>
      </p:sp>
      <p:sp>
        <p:nvSpPr>
          <p:cNvPr id="18435" name="Content Placeholder 2"/>
          <p:cNvSpPr>
            <a:spLocks noGrp="1"/>
          </p:cNvSpPr>
          <p:nvPr>
            <p:ph idx="1"/>
          </p:nvPr>
        </p:nvSpPr>
        <p:spPr/>
        <p:txBody>
          <a:bodyPr/>
          <a:lstStyle/>
          <a:p>
            <a:r>
              <a:rPr lang="en-US" altLang="en-US" smtClean="0"/>
              <a:t>During class time, two instructors are available to students.</a:t>
            </a:r>
          </a:p>
          <a:p>
            <a:r>
              <a:rPr lang="en-US" altLang="en-US" smtClean="0"/>
              <a:t>The lab has a full-time TA with instructor credentials and a part-time tutor. – </a:t>
            </a:r>
            <a:r>
              <a:rPr lang="en-US" altLang="en-US" smtClean="0">
                <a:solidFill>
                  <a:srgbClr val="FF0000"/>
                </a:solidFill>
              </a:rPr>
              <a:t>Expanding to 2 tutors.</a:t>
            </a:r>
            <a:endParaRPr lang="en-US" altLang="en-US" smtClean="0"/>
          </a:p>
          <a:p>
            <a:r>
              <a:rPr lang="en-US" altLang="en-US" smtClean="0"/>
              <a:t>The team works well together and shares the common goal of pursuing  student confidence, responsibility, and success. </a:t>
            </a:r>
          </a:p>
        </p:txBody>
      </p:sp>
    </p:spTree>
  </p:cSld>
  <p:clrMapOvr>
    <a:masterClrMapping/>
  </p:clrMapOvr>
  <p:transition spd="med" advClick="0" advTm="2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Team Approach</a:t>
            </a:r>
          </a:p>
        </p:txBody>
      </p:sp>
      <p:sp>
        <p:nvSpPr>
          <p:cNvPr id="19459" name="Content Placeholder 2"/>
          <p:cNvSpPr>
            <a:spLocks noGrp="1"/>
          </p:cNvSpPr>
          <p:nvPr>
            <p:ph idx="1"/>
          </p:nvPr>
        </p:nvSpPr>
        <p:spPr/>
        <p:txBody>
          <a:bodyPr/>
          <a:lstStyle/>
          <a:p>
            <a:r>
              <a:rPr lang="en-US" altLang="en-US" sz="2800" smtClean="0"/>
              <a:t>The students benefit from different explanations/techniques to solve the same problem. - </a:t>
            </a:r>
            <a:r>
              <a:rPr lang="en-US" altLang="en-US" sz="2800" smtClean="0">
                <a:solidFill>
                  <a:srgbClr val="FF0000"/>
                </a:solidFill>
              </a:rPr>
              <a:t>The current team has four Mathematicians, an Engineer, and a Scientist for instructors.  </a:t>
            </a:r>
          </a:p>
          <a:p>
            <a:r>
              <a:rPr lang="en-US" altLang="en-US" sz="2800" smtClean="0"/>
              <a:t>The team uses compassion, tough love, laughter, and sarcasm to allow students to feel at ease in the class/lab. – </a:t>
            </a:r>
            <a:r>
              <a:rPr lang="en-US" altLang="en-US" sz="2800" smtClean="0">
                <a:solidFill>
                  <a:srgbClr val="FF0000"/>
                </a:solidFill>
              </a:rPr>
              <a:t>This strategy leads to increase of student enthusiasm and confidence.</a:t>
            </a:r>
            <a:endParaRPr lang="en-US" altLang="en-US" sz="2800" smtClean="0"/>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Community Environment</a:t>
            </a:r>
          </a:p>
        </p:txBody>
      </p:sp>
      <p:sp>
        <p:nvSpPr>
          <p:cNvPr id="20483" name="Content Placeholder 2"/>
          <p:cNvSpPr>
            <a:spLocks noGrp="1"/>
          </p:cNvSpPr>
          <p:nvPr>
            <p:ph idx="1"/>
          </p:nvPr>
        </p:nvSpPr>
        <p:spPr/>
        <p:txBody>
          <a:bodyPr/>
          <a:lstStyle/>
          <a:p>
            <a:r>
              <a:rPr lang="en-US" altLang="en-US" sz="2400" smtClean="0"/>
              <a:t>The lab houses students from Pre-Algebra to College Algebra -- students are at all different levels within each class. - </a:t>
            </a:r>
            <a:r>
              <a:rPr lang="en-US" altLang="en-US" sz="2400" smtClean="0">
                <a:solidFill>
                  <a:srgbClr val="FF0000"/>
                </a:solidFill>
              </a:rPr>
              <a:t>Students continue to attend to get assistance in other classes… even some that are not mathematics.</a:t>
            </a:r>
            <a:r>
              <a:rPr lang="en-US" altLang="en-US" sz="2400" smtClean="0"/>
              <a:t> </a:t>
            </a:r>
          </a:p>
          <a:p>
            <a:r>
              <a:rPr lang="en-US" altLang="en-US" sz="2400" smtClean="0"/>
              <a:t>The team does not allow judging, condescending remarks/sounds, or negativity amongst peers. </a:t>
            </a:r>
          </a:p>
          <a:p>
            <a:r>
              <a:rPr lang="en-US" altLang="en-US" sz="2400" smtClean="0"/>
              <a:t>The personality of the team sets a standard and leads by example right from the start.  "We love Math" is the mantra. - </a:t>
            </a:r>
            <a:r>
              <a:rPr lang="en-US" altLang="en-US" sz="2400" smtClean="0">
                <a:solidFill>
                  <a:srgbClr val="FF0000"/>
                </a:solidFill>
              </a:rPr>
              <a:t>This program begins to break down the walls of intimidation around faculty. </a:t>
            </a:r>
          </a:p>
        </p:txBody>
      </p:sp>
    </p:spTree>
  </p:cSld>
  <p:clrMapOvr>
    <a:masterClrMapping/>
  </p:clrMapOvr>
  <p:transition spd="med" advClick="0" advTm="2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Community Environment</a:t>
            </a:r>
          </a:p>
        </p:txBody>
      </p:sp>
      <p:sp>
        <p:nvSpPr>
          <p:cNvPr id="21507" name="Content Placeholder 2"/>
          <p:cNvSpPr>
            <a:spLocks noGrp="1"/>
          </p:cNvSpPr>
          <p:nvPr>
            <p:ph idx="1"/>
          </p:nvPr>
        </p:nvSpPr>
        <p:spPr/>
        <p:txBody>
          <a:bodyPr/>
          <a:lstStyle/>
          <a:p>
            <a:pPr marL="0" indent="0">
              <a:buFont typeface="Arial" panose="020B0604020202020204" pitchFamily="34" charset="0"/>
              <a:buNone/>
            </a:pPr>
            <a:r>
              <a:rPr lang="en-US" altLang="en-US" smtClean="0"/>
              <a:t>(Cohen and Brawer, 1987)</a:t>
            </a:r>
          </a:p>
          <a:p>
            <a:pPr marL="0" indent="0">
              <a:buFont typeface="Arial" panose="020B0604020202020204" pitchFamily="34" charset="0"/>
              <a:buNone/>
            </a:pPr>
            <a:endParaRPr lang="en-US" altLang="en-US" smtClean="0"/>
          </a:p>
          <a:p>
            <a:pPr marL="0" indent="0">
              <a:buFont typeface="Arial" panose="020B0604020202020204" pitchFamily="34" charset="0"/>
              <a:buNone/>
            </a:pPr>
            <a:r>
              <a:rPr lang="en-US" altLang="en-US" sz="2800" smtClean="0"/>
              <a:t>"A community college student is an at risk student facing insurmountable barriers to academic success.  Potential impediments to degree completion may include being a first-generation college student, having poor academic skills, being burdened by family and work pressures, and lacking a consistent connection to the college."</a:t>
            </a:r>
          </a:p>
          <a:p>
            <a:pPr marL="0" indent="0">
              <a:buFont typeface="Arial" panose="020B0604020202020204" pitchFamily="34" charset="0"/>
              <a:buNone/>
            </a:pPr>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Integration of Lab Research</a:t>
            </a:r>
          </a:p>
        </p:txBody>
      </p:sp>
      <p:sp>
        <p:nvSpPr>
          <p:cNvPr id="22531" name="Content Placeholder 2"/>
          <p:cNvSpPr>
            <a:spLocks noGrp="1"/>
          </p:cNvSpPr>
          <p:nvPr>
            <p:ph idx="1"/>
          </p:nvPr>
        </p:nvSpPr>
        <p:spPr/>
        <p:txBody>
          <a:bodyPr/>
          <a:lstStyle/>
          <a:p>
            <a:r>
              <a:rPr lang="en-US" altLang="en-US" sz="2000" smtClean="0"/>
              <a:t>The National Study of Developmental Education found that programs integrating classrooms and labs had significantly higher pass rates in developmental education (Boylan, Bonham, Claxton, and Bliss, 1992).  Integration does not constitute providing labs to classroom students; but, rather concerns a target effort to link the classroom to the lab and vice versa.  These efforts include directly related activities, instructors dedicating time to the lab, required time in the lab for students, close proximity of the lab and classroom.  (Boylan, 2002).  The TAD program includes all of these attributes while concentrating on target, accelerated mastery of developmental concepts.</a:t>
            </a:r>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Engages/Enhances Interest in Math with Relevance</a:t>
            </a:r>
          </a:p>
        </p:txBody>
      </p:sp>
      <p:sp>
        <p:nvSpPr>
          <p:cNvPr id="23555" name="Content Placeholder 2"/>
          <p:cNvSpPr>
            <a:spLocks noGrp="1"/>
          </p:cNvSpPr>
          <p:nvPr>
            <p:ph idx="1"/>
          </p:nvPr>
        </p:nvSpPr>
        <p:spPr/>
        <p:txBody>
          <a:bodyPr/>
          <a:lstStyle/>
          <a:p>
            <a:pPr marL="0" indent="0">
              <a:buFont typeface="Arial" panose="020B0604020202020204" pitchFamily="34" charset="0"/>
              <a:buNone/>
            </a:pPr>
            <a:r>
              <a:rPr lang="en-US" altLang="en-US" smtClean="0"/>
              <a:t> </a:t>
            </a:r>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717675"/>
            <a:ext cx="4318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4506913"/>
            <a:ext cx="41148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1575" y="2466975"/>
            <a:ext cx="289560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675" y="4206875"/>
            <a:ext cx="35004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9025" y="6524625"/>
            <a:ext cx="2465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2058988"/>
            <a:ext cx="3436937"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20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DSMA 0399 Data</a:t>
            </a:r>
          </a:p>
        </p:txBody>
      </p:sp>
      <p:sp>
        <p:nvSpPr>
          <p:cNvPr id="3" name="Content Placeholder 2"/>
          <p:cNvSpPr>
            <a:spLocks noGrp="1"/>
          </p:cNvSpPr>
          <p:nvPr>
            <p:ph idx="1"/>
          </p:nvPr>
        </p:nvSpPr>
        <p:spPr>
          <a:xfrm>
            <a:off x="228600" y="1600200"/>
            <a:ext cx="7848600" cy="4525963"/>
          </a:xfrm>
        </p:spPr>
        <p:txBody>
          <a:bodyPr/>
          <a:lstStyle/>
          <a:p>
            <a:pPr>
              <a:defRPr/>
            </a:pPr>
            <a:r>
              <a:rPr lang="en-US" sz="2800" dirty="0"/>
              <a:t>Data </a:t>
            </a:r>
            <a:r>
              <a:rPr lang="en-US" sz="2800" dirty="0" smtClean="0"/>
              <a:t>Time frame: Spr13 – Sum14</a:t>
            </a:r>
            <a:endParaRPr lang="en-US" sz="2800" dirty="0"/>
          </a:p>
          <a:p>
            <a:pPr marL="0" indent="0">
              <a:buFont typeface="Arial" panose="020B0604020202020204" pitchFamily="34" charset="0"/>
              <a:buNone/>
              <a:defRPr/>
            </a:pPr>
            <a:endParaRPr lang="en-US" dirty="0" smtClean="0"/>
          </a:p>
          <a:p>
            <a:pPr marL="0" indent="0">
              <a:buFont typeface="Arial" panose="020B0604020202020204" pitchFamily="34" charset="0"/>
              <a:buNone/>
              <a:defRPr/>
            </a:pPr>
            <a:endParaRPr lang="en-US" dirty="0"/>
          </a:p>
        </p:txBody>
      </p:sp>
      <p:graphicFrame>
        <p:nvGraphicFramePr>
          <p:cNvPr id="2" name="Table 1"/>
          <p:cNvGraphicFramePr>
            <a:graphicFrameLocks noGrp="1"/>
          </p:cNvGraphicFramePr>
          <p:nvPr/>
        </p:nvGraphicFramePr>
        <p:xfrm>
          <a:off x="762000" y="2590800"/>
          <a:ext cx="6934200" cy="2194200"/>
        </p:xfrm>
        <a:graphic>
          <a:graphicData uri="http://schemas.openxmlformats.org/drawingml/2006/table">
            <a:tbl>
              <a:tblPr firstRow="1" bandRow="1">
                <a:tableStyleId>{5C22544A-7EE6-4342-B048-85BDC9FD1C3A}</a:tableStyleId>
              </a:tblPr>
              <a:tblGrid>
                <a:gridCol w="3515932"/>
                <a:gridCol w="3418268"/>
              </a:tblGrid>
              <a:tr h="365654">
                <a:tc>
                  <a:txBody>
                    <a:bodyPr/>
                    <a:lstStyle/>
                    <a:p>
                      <a:pPr algn="ctr"/>
                      <a:endParaRPr lang="en-US" sz="1800" dirty="0"/>
                    </a:p>
                  </a:txBody>
                  <a:tcPr marT="45670" marB="45670" anchor="ctr"/>
                </a:tc>
                <a:tc>
                  <a:txBody>
                    <a:bodyPr/>
                    <a:lstStyle/>
                    <a:p>
                      <a:pPr algn="ctr"/>
                      <a:r>
                        <a:rPr lang="en-US" sz="1800" dirty="0" smtClean="0"/>
                        <a:t>DSMA</a:t>
                      </a:r>
                      <a:r>
                        <a:rPr lang="en-US" sz="1800" baseline="0" dirty="0" smtClean="0"/>
                        <a:t> 0399</a:t>
                      </a:r>
                      <a:endParaRPr lang="en-US" sz="1800" dirty="0"/>
                    </a:p>
                  </a:txBody>
                  <a:tcPr marT="45690" marB="45690" anchor="ctr"/>
                </a:tc>
              </a:tr>
              <a:tr h="365654">
                <a:tc>
                  <a:txBody>
                    <a:bodyPr/>
                    <a:lstStyle/>
                    <a:p>
                      <a:pPr algn="ctr"/>
                      <a:r>
                        <a:rPr lang="en-US" sz="1800" dirty="0" smtClean="0"/>
                        <a:t>Number of students</a:t>
                      </a:r>
                      <a:endParaRPr lang="en-US" sz="1800" dirty="0"/>
                    </a:p>
                  </a:txBody>
                  <a:tcPr marT="45670" marB="45670" anchor="ctr"/>
                </a:tc>
                <a:tc>
                  <a:txBody>
                    <a:bodyPr/>
                    <a:lstStyle/>
                    <a:p>
                      <a:pPr algn="ctr"/>
                      <a:r>
                        <a:rPr lang="en-US" sz="1800" dirty="0" smtClean="0"/>
                        <a:t>252</a:t>
                      </a:r>
                      <a:endParaRPr lang="en-US" sz="1800" dirty="0"/>
                    </a:p>
                  </a:txBody>
                  <a:tcPr marT="45690" marB="45690" anchor="ctr"/>
                </a:tc>
              </a:tr>
              <a:tr h="365654">
                <a:tc>
                  <a:txBody>
                    <a:bodyPr/>
                    <a:lstStyle/>
                    <a:p>
                      <a:pPr algn="ctr"/>
                      <a:r>
                        <a:rPr lang="en-US" sz="1800" dirty="0" smtClean="0"/>
                        <a:t>Complete</a:t>
                      </a:r>
                      <a:r>
                        <a:rPr lang="en-US" sz="1800" baseline="0" dirty="0" smtClean="0"/>
                        <a:t> 0 levels</a:t>
                      </a:r>
                      <a:endParaRPr lang="en-US" sz="1800" dirty="0"/>
                    </a:p>
                  </a:txBody>
                  <a:tcPr marT="45670" marB="45670" anchor="ctr"/>
                </a:tc>
                <a:tc>
                  <a:txBody>
                    <a:bodyPr/>
                    <a:lstStyle/>
                    <a:p>
                      <a:pPr algn="ctr"/>
                      <a:r>
                        <a:rPr lang="en-US" sz="1800" dirty="0" smtClean="0"/>
                        <a:t>29 (incl. drop/withdraws)</a:t>
                      </a:r>
                      <a:endParaRPr lang="en-US" sz="1800" dirty="0"/>
                    </a:p>
                  </a:txBody>
                  <a:tcPr marT="45690" marB="45690" anchor="ctr"/>
                </a:tc>
              </a:tr>
              <a:tr h="365654">
                <a:tc>
                  <a:txBody>
                    <a:bodyPr/>
                    <a:lstStyle/>
                    <a:p>
                      <a:pPr algn="ctr"/>
                      <a:r>
                        <a:rPr lang="en-US" sz="1800" dirty="0" smtClean="0"/>
                        <a:t>Complete</a:t>
                      </a:r>
                      <a:r>
                        <a:rPr lang="en-US" sz="1800" baseline="0" dirty="0" smtClean="0"/>
                        <a:t> 1 level</a:t>
                      </a:r>
                      <a:endParaRPr lang="en-US" sz="1800" dirty="0"/>
                    </a:p>
                  </a:txBody>
                  <a:tcPr marT="45670" marB="45670" anchor="ctr"/>
                </a:tc>
                <a:tc>
                  <a:txBody>
                    <a:bodyPr/>
                    <a:lstStyle/>
                    <a:p>
                      <a:pPr algn="ctr"/>
                      <a:r>
                        <a:rPr lang="en-US" sz="1800" dirty="0" smtClean="0"/>
                        <a:t>72</a:t>
                      </a:r>
                      <a:endParaRPr lang="en-US" sz="1800" dirty="0"/>
                    </a:p>
                  </a:txBody>
                  <a:tcPr marT="45690" marB="45690" anchor="ctr"/>
                </a:tc>
              </a:tr>
              <a:tr h="365654">
                <a:tc>
                  <a:txBody>
                    <a:bodyPr/>
                    <a:lstStyle/>
                    <a:p>
                      <a:pPr algn="ctr"/>
                      <a:r>
                        <a:rPr lang="en-US" sz="1800" dirty="0" smtClean="0"/>
                        <a:t>Complete 2 levels</a:t>
                      </a:r>
                      <a:endParaRPr lang="en-US" sz="1800" dirty="0"/>
                    </a:p>
                  </a:txBody>
                  <a:tcPr marT="45670" marB="45670" anchor="ctr"/>
                </a:tc>
                <a:tc>
                  <a:txBody>
                    <a:bodyPr/>
                    <a:lstStyle/>
                    <a:p>
                      <a:pPr algn="ctr"/>
                      <a:r>
                        <a:rPr lang="en-US" sz="1800" dirty="0" smtClean="0"/>
                        <a:t>128</a:t>
                      </a:r>
                      <a:endParaRPr lang="en-US" sz="1800" dirty="0"/>
                    </a:p>
                  </a:txBody>
                  <a:tcPr marT="45690" marB="45690" anchor="ctr"/>
                </a:tc>
              </a:tr>
              <a:tr h="365654">
                <a:tc>
                  <a:txBody>
                    <a:bodyPr/>
                    <a:lstStyle/>
                    <a:p>
                      <a:pPr algn="ctr"/>
                      <a:r>
                        <a:rPr lang="en-US" sz="1800" dirty="0" smtClean="0"/>
                        <a:t>Complete</a:t>
                      </a:r>
                      <a:r>
                        <a:rPr lang="en-US" sz="1800" baseline="0" dirty="0" smtClean="0"/>
                        <a:t> all 3 levels</a:t>
                      </a:r>
                      <a:endParaRPr lang="en-US" sz="1800" dirty="0"/>
                    </a:p>
                  </a:txBody>
                  <a:tcPr marT="45670" marB="45670" anchor="ctr"/>
                </a:tc>
                <a:tc>
                  <a:txBody>
                    <a:bodyPr/>
                    <a:lstStyle/>
                    <a:p>
                      <a:pPr algn="ctr"/>
                      <a:r>
                        <a:rPr lang="en-US" sz="1800" dirty="0" smtClean="0"/>
                        <a:t>23</a:t>
                      </a:r>
                      <a:endParaRPr lang="en-US" sz="1800" dirty="0"/>
                    </a:p>
                  </a:txBody>
                  <a:tcPr marT="45690" marB="45690" anchor="ctr"/>
                </a:tc>
              </a:tr>
            </a:tbl>
          </a:graphicData>
        </a:graphic>
      </p:graphicFrame>
      <p:sp>
        <p:nvSpPr>
          <p:cNvPr id="4" name="TextBox 3"/>
          <p:cNvSpPr txBox="1"/>
          <p:nvPr/>
        </p:nvSpPr>
        <p:spPr>
          <a:xfrm>
            <a:off x="1371600" y="5562600"/>
            <a:ext cx="4809778" cy="523220"/>
          </a:xfrm>
          <a:prstGeom prst="rect">
            <a:avLst/>
          </a:prstGeom>
          <a:noFill/>
        </p:spPr>
        <p:txBody>
          <a:bodyPr wrap="none" rtlCol="0">
            <a:spAutoFit/>
          </a:bodyPr>
          <a:lstStyle/>
          <a:p>
            <a:r>
              <a:rPr lang="en-US" sz="2800" dirty="0" smtClean="0">
                <a:solidFill>
                  <a:srgbClr val="FF0000"/>
                </a:solidFill>
              </a:rPr>
              <a:t>59.9% complete multiple levels.</a:t>
            </a:r>
            <a:endParaRPr lang="en-US" sz="28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NCBO Program</a:t>
            </a:r>
          </a:p>
        </p:txBody>
      </p:sp>
      <p:sp>
        <p:nvSpPr>
          <p:cNvPr id="7171" name="Content Placeholder 2"/>
          <p:cNvSpPr>
            <a:spLocks noGrp="1"/>
          </p:cNvSpPr>
          <p:nvPr>
            <p:ph idx="1"/>
          </p:nvPr>
        </p:nvSpPr>
        <p:spPr/>
        <p:txBody>
          <a:bodyPr/>
          <a:lstStyle/>
          <a:p>
            <a:r>
              <a:rPr lang="en-US" altLang="en-US" sz="4000" dirty="0" smtClean="0"/>
              <a:t>Two courses</a:t>
            </a:r>
          </a:p>
          <a:p>
            <a:pPr lvl="1"/>
            <a:r>
              <a:rPr lang="en-US" altLang="en-US" sz="4000" dirty="0" smtClean="0"/>
              <a:t>DSMA 0399</a:t>
            </a:r>
          </a:p>
          <a:p>
            <a:pPr lvl="1"/>
            <a:r>
              <a:rPr lang="en-US" altLang="en-US" sz="4000" dirty="0" smtClean="0"/>
              <a:t>DSMA 0393 / MATH 1414</a:t>
            </a:r>
          </a:p>
        </p:txBody>
      </p:sp>
      <p:sp>
        <p:nvSpPr>
          <p:cNvPr id="2" name="TextBox 1"/>
          <p:cNvSpPr txBox="1"/>
          <p:nvPr/>
        </p:nvSpPr>
        <p:spPr>
          <a:xfrm>
            <a:off x="990600" y="5257799"/>
            <a:ext cx="5791200" cy="646331"/>
          </a:xfrm>
          <a:prstGeom prst="rect">
            <a:avLst/>
          </a:prstGeom>
          <a:noFill/>
        </p:spPr>
        <p:txBody>
          <a:bodyPr wrap="square" rtlCol="0">
            <a:spAutoFit/>
          </a:bodyPr>
          <a:lstStyle/>
          <a:p>
            <a:r>
              <a:rPr lang="en-US" sz="3600" b="1" dirty="0" smtClean="0">
                <a:solidFill>
                  <a:srgbClr val="FF0000"/>
                </a:solidFill>
              </a:rPr>
              <a:t>http://</a:t>
            </a:r>
            <a:r>
              <a:rPr lang="en-US" sz="3600" b="1" dirty="0" smtClean="0">
                <a:solidFill>
                  <a:srgbClr val="FF0000"/>
                </a:solidFill>
              </a:rPr>
              <a:t>www.ctcd.edu/ncbo</a:t>
            </a:r>
            <a:endParaRPr lang="en-US" sz="3600" b="1"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College Algebra Pass Rates</a:t>
            </a:r>
          </a:p>
        </p:txBody>
      </p:sp>
      <p:sp>
        <p:nvSpPr>
          <p:cNvPr id="25603" name="Content Placeholder 2"/>
          <p:cNvSpPr>
            <a:spLocks noGrp="1"/>
          </p:cNvSpPr>
          <p:nvPr>
            <p:ph idx="1"/>
          </p:nvPr>
        </p:nvSpPr>
        <p:spPr/>
        <p:txBody>
          <a:bodyPr/>
          <a:lstStyle/>
          <a:p>
            <a:pPr marL="0" indent="0">
              <a:buFont typeface="Arial" panose="020B0604020202020204" pitchFamily="34" charset="0"/>
              <a:buNone/>
            </a:pPr>
            <a:r>
              <a:rPr lang="en-US" altLang="en-US" sz="2800" smtClean="0"/>
              <a:t> </a:t>
            </a:r>
          </a:p>
        </p:txBody>
      </p:sp>
      <p:sp>
        <p:nvSpPr>
          <p:cNvPr id="25604" name="TextBox 4"/>
          <p:cNvSpPr txBox="1">
            <a:spLocks noChangeArrowheads="1"/>
          </p:cNvSpPr>
          <p:nvPr/>
        </p:nvSpPr>
        <p:spPr bwMode="auto">
          <a:xfrm>
            <a:off x="457200" y="5181600"/>
            <a:ext cx="7315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buFont typeface="Arial" panose="020B0604020202020204" pitchFamily="34" charset="0"/>
              <a:buNone/>
            </a:pPr>
            <a:r>
              <a:rPr lang="en-US" altLang="en-US" sz="1600" dirty="0">
                <a:latin typeface="Verdana" panose="020B0604030504040204" pitchFamily="34" charset="0"/>
              </a:rPr>
              <a:t>** 89 DSMA 0399 students also completed DSMA 0393/MATH 1414.</a:t>
            </a:r>
          </a:p>
          <a:p>
            <a:pPr eaLnBrk="1" hangingPunct="1"/>
            <a:endParaRPr lang="en-US" altLang="en-US" dirty="0"/>
          </a:p>
        </p:txBody>
      </p:sp>
      <p:graphicFrame>
        <p:nvGraphicFramePr>
          <p:cNvPr id="2" name="Table 1"/>
          <p:cNvGraphicFramePr>
            <a:graphicFrameLocks noGrp="1"/>
          </p:cNvGraphicFramePr>
          <p:nvPr/>
        </p:nvGraphicFramePr>
        <p:xfrm>
          <a:off x="838200" y="2362200"/>
          <a:ext cx="7239000" cy="2133600"/>
        </p:xfrm>
        <a:graphic>
          <a:graphicData uri="http://schemas.openxmlformats.org/drawingml/2006/table">
            <a:tbl>
              <a:tblPr firstRow="1" bandRow="1">
                <a:tableStyleId>{5C22544A-7EE6-4342-B048-85BDC9FD1C3A}</a:tableStyleId>
              </a:tblPr>
              <a:tblGrid>
                <a:gridCol w="2413000"/>
                <a:gridCol w="2413000"/>
                <a:gridCol w="2413000"/>
              </a:tblGrid>
              <a:tr h="391354">
                <a:tc>
                  <a:txBody>
                    <a:bodyPr/>
                    <a:lstStyle/>
                    <a:p>
                      <a:pPr algn="ctr"/>
                      <a:endParaRPr lang="en-US" sz="1800" dirty="0"/>
                    </a:p>
                  </a:txBody>
                  <a:tcPr marT="45700" marB="45700" anchor="ctr"/>
                </a:tc>
                <a:tc>
                  <a:txBody>
                    <a:bodyPr/>
                    <a:lstStyle/>
                    <a:p>
                      <a:pPr algn="ctr"/>
                      <a:r>
                        <a:rPr lang="en-US" dirty="0" smtClean="0"/>
                        <a:t>0399 to 1414</a:t>
                      </a:r>
                      <a:endParaRPr lang="en-US" dirty="0"/>
                    </a:p>
                  </a:txBody>
                  <a:tcPr anchor="ctr"/>
                </a:tc>
                <a:tc>
                  <a:txBody>
                    <a:bodyPr/>
                    <a:lstStyle/>
                    <a:p>
                      <a:pPr algn="ctr"/>
                      <a:r>
                        <a:rPr lang="en-US" sz="1800" dirty="0" smtClean="0"/>
                        <a:t>0393 to 1414</a:t>
                      </a:r>
                      <a:endParaRPr lang="en-US" sz="1800" dirty="0"/>
                    </a:p>
                  </a:txBody>
                  <a:tcPr marT="45700" marB="45700" anchor="ctr"/>
                </a:tc>
              </a:tr>
              <a:tr h="675446">
                <a:tc>
                  <a:txBody>
                    <a:bodyPr/>
                    <a:lstStyle/>
                    <a:p>
                      <a:pPr algn="ctr"/>
                      <a:r>
                        <a:rPr lang="en-US" sz="1800" dirty="0" smtClean="0"/>
                        <a:t>Number of students</a:t>
                      </a:r>
                      <a:endParaRPr lang="en-US" sz="1800" dirty="0"/>
                    </a:p>
                  </a:txBody>
                  <a:tcPr marT="45700" marB="45700" anchor="ctr"/>
                </a:tc>
                <a:tc>
                  <a:txBody>
                    <a:bodyPr/>
                    <a:lstStyle/>
                    <a:p>
                      <a:pPr algn="ctr"/>
                      <a:r>
                        <a:rPr lang="en-US" dirty="0" smtClean="0"/>
                        <a:t>102</a:t>
                      </a:r>
                      <a:endParaRPr lang="en-US" dirty="0"/>
                    </a:p>
                  </a:txBody>
                  <a:tcPr anchor="ctr"/>
                </a:tc>
                <a:tc>
                  <a:txBody>
                    <a:bodyPr/>
                    <a:lstStyle/>
                    <a:p>
                      <a:pPr algn="ctr"/>
                      <a:r>
                        <a:rPr lang="en-US" sz="1800" dirty="0" smtClean="0"/>
                        <a:t>266</a:t>
                      </a:r>
                      <a:endParaRPr lang="en-US" sz="1800" dirty="0"/>
                    </a:p>
                  </a:txBody>
                  <a:tcPr marT="45700" marB="45700" anchor="ctr"/>
                </a:tc>
              </a:tr>
              <a:tr h="391354">
                <a:tc>
                  <a:txBody>
                    <a:bodyPr/>
                    <a:lstStyle/>
                    <a:p>
                      <a:pPr algn="ctr"/>
                      <a:r>
                        <a:rPr lang="en-US" sz="1800" dirty="0" smtClean="0"/>
                        <a:t>Pass Rate</a:t>
                      </a:r>
                      <a:endParaRPr lang="en-US" sz="1800" dirty="0"/>
                    </a:p>
                  </a:txBody>
                  <a:tcPr marT="45700" marB="45700" anchor="ctr"/>
                </a:tc>
                <a:tc>
                  <a:txBody>
                    <a:bodyPr/>
                    <a:lstStyle/>
                    <a:p>
                      <a:pPr algn="ctr"/>
                      <a:r>
                        <a:rPr lang="en-US" dirty="0" smtClean="0"/>
                        <a:t>93.14%</a:t>
                      </a:r>
                      <a:endParaRPr lang="en-US" dirty="0"/>
                    </a:p>
                  </a:txBody>
                  <a:tcPr anchor="ctr"/>
                </a:tc>
                <a:tc>
                  <a:txBody>
                    <a:bodyPr/>
                    <a:lstStyle/>
                    <a:p>
                      <a:pPr algn="ctr"/>
                      <a:r>
                        <a:rPr lang="en-US" sz="1800" dirty="0" smtClean="0"/>
                        <a:t>94.74%</a:t>
                      </a:r>
                      <a:endParaRPr lang="en-US" sz="1800" dirty="0"/>
                    </a:p>
                  </a:txBody>
                  <a:tcPr marT="45700" marB="45700" anchor="ctr"/>
                </a:tc>
              </a:tr>
              <a:tr h="675446">
                <a:tc>
                  <a:txBody>
                    <a:bodyPr/>
                    <a:lstStyle/>
                    <a:p>
                      <a:pPr algn="ctr"/>
                      <a:r>
                        <a:rPr lang="en-US" sz="1800" dirty="0" smtClean="0"/>
                        <a:t>Withdraw/Drop Rate</a:t>
                      </a:r>
                      <a:endParaRPr lang="en-US" sz="1800" dirty="0"/>
                    </a:p>
                  </a:txBody>
                  <a:tcPr marT="45700" marB="45700" anchor="ctr"/>
                </a:tc>
                <a:tc>
                  <a:txBody>
                    <a:bodyPr/>
                    <a:lstStyle/>
                    <a:p>
                      <a:pPr algn="ctr"/>
                      <a:r>
                        <a:rPr lang="en-US" dirty="0" smtClean="0"/>
                        <a:t>3.92%</a:t>
                      </a:r>
                      <a:endParaRPr lang="en-US" dirty="0"/>
                    </a:p>
                  </a:txBody>
                  <a:tcPr anchor="ctr"/>
                </a:tc>
                <a:tc>
                  <a:txBody>
                    <a:bodyPr/>
                    <a:lstStyle/>
                    <a:p>
                      <a:pPr algn="ctr"/>
                      <a:r>
                        <a:rPr lang="en-US" sz="1800" dirty="0" smtClean="0"/>
                        <a:t>2.26%</a:t>
                      </a:r>
                      <a:endParaRPr lang="en-US" sz="1800" dirty="0"/>
                    </a:p>
                  </a:txBody>
                  <a:tcPr marT="45700" marB="45700" anchor="ctr"/>
                </a:tc>
              </a:tr>
            </a:tbl>
          </a:graphicData>
        </a:graphic>
      </p:graphicFrame>
    </p:spTree>
  </p:cSld>
  <p:clrMapOvr>
    <a:masterClrMapping/>
  </p:clrMapOvr>
  <p:transition spd="med" advClick="0" advTm="2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Traditional Course Pass Rate</a:t>
            </a:r>
          </a:p>
        </p:txBody>
      </p:sp>
      <p:graphicFrame>
        <p:nvGraphicFramePr>
          <p:cNvPr id="2" name="Content Placeholder 1"/>
          <p:cNvGraphicFramePr>
            <a:graphicFrameLocks noGrp="1"/>
          </p:cNvGraphicFramePr>
          <p:nvPr>
            <p:ph idx="1"/>
          </p:nvPr>
        </p:nvGraphicFramePr>
        <p:xfrm>
          <a:off x="457200" y="2514600"/>
          <a:ext cx="7772400" cy="1600200"/>
        </p:xfrm>
        <a:graphic>
          <a:graphicData uri="http://schemas.openxmlformats.org/drawingml/2006/table">
            <a:tbl>
              <a:tblPr firstRow="1" bandRow="1">
                <a:tableStyleId>{5C22544A-7EE6-4342-B048-85BDC9FD1C3A}</a:tableStyleId>
              </a:tblPr>
              <a:tblGrid>
                <a:gridCol w="2924083"/>
                <a:gridCol w="1739357"/>
                <a:gridCol w="1508760"/>
                <a:gridCol w="1600200"/>
              </a:tblGrid>
              <a:tr h="533400">
                <a:tc>
                  <a:txBody>
                    <a:bodyPr/>
                    <a:lstStyle/>
                    <a:p>
                      <a:pPr algn="ctr"/>
                      <a:endParaRPr lang="en-US" dirty="0"/>
                    </a:p>
                  </a:txBody>
                  <a:tcPr/>
                </a:tc>
                <a:tc>
                  <a:txBody>
                    <a:bodyPr/>
                    <a:lstStyle/>
                    <a:p>
                      <a:pPr algn="ctr"/>
                      <a:r>
                        <a:rPr lang="en-US" dirty="0" smtClean="0"/>
                        <a:t>DSMA</a:t>
                      </a:r>
                      <a:r>
                        <a:rPr lang="en-US" baseline="0" dirty="0" smtClean="0"/>
                        <a:t> 0300</a:t>
                      </a:r>
                      <a:endParaRPr lang="en-US" dirty="0"/>
                    </a:p>
                  </a:txBody>
                  <a:tcPr/>
                </a:tc>
                <a:tc>
                  <a:txBody>
                    <a:bodyPr/>
                    <a:lstStyle/>
                    <a:p>
                      <a:pPr algn="ctr"/>
                      <a:r>
                        <a:rPr lang="en-US" dirty="0" smtClean="0"/>
                        <a:t>DSMA 0301</a:t>
                      </a:r>
                      <a:endParaRPr lang="en-US" dirty="0"/>
                    </a:p>
                  </a:txBody>
                  <a:tcPr/>
                </a:tc>
                <a:tc>
                  <a:txBody>
                    <a:bodyPr/>
                    <a:lstStyle/>
                    <a:p>
                      <a:pPr algn="ctr"/>
                      <a:r>
                        <a:rPr lang="en-US" dirty="0" smtClean="0"/>
                        <a:t>DSMA 0303</a:t>
                      </a:r>
                      <a:endParaRPr lang="en-US" dirty="0"/>
                    </a:p>
                  </a:txBody>
                  <a:tcPr/>
                </a:tc>
              </a:tr>
              <a:tr h="533400">
                <a:tc>
                  <a:txBody>
                    <a:bodyPr/>
                    <a:lstStyle/>
                    <a:p>
                      <a:pPr algn="ctr"/>
                      <a:r>
                        <a:rPr lang="en-US" dirty="0" smtClean="0"/>
                        <a:t>Pass Rate</a:t>
                      </a:r>
                      <a:endParaRPr lang="en-US" dirty="0"/>
                    </a:p>
                  </a:txBody>
                  <a:tcPr/>
                </a:tc>
                <a:tc>
                  <a:txBody>
                    <a:bodyPr/>
                    <a:lstStyle/>
                    <a:p>
                      <a:pPr algn="ctr"/>
                      <a:r>
                        <a:rPr lang="en-US" dirty="0" smtClean="0"/>
                        <a:t>41%</a:t>
                      </a:r>
                      <a:endParaRPr lang="en-US" dirty="0"/>
                    </a:p>
                  </a:txBody>
                  <a:tcPr/>
                </a:tc>
                <a:tc>
                  <a:txBody>
                    <a:bodyPr/>
                    <a:lstStyle/>
                    <a:p>
                      <a:pPr algn="ctr"/>
                      <a:r>
                        <a:rPr lang="en-US" dirty="0" smtClean="0"/>
                        <a:t>48%</a:t>
                      </a:r>
                      <a:endParaRPr lang="en-US" dirty="0"/>
                    </a:p>
                  </a:txBody>
                  <a:tcPr/>
                </a:tc>
                <a:tc>
                  <a:txBody>
                    <a:bodyPr/>
                    <a:lstStyle/>
                    <a:p>
                      <a:pPr algn="ctr"/>
                      <a:r>
                        <a:rPr lang="en-US" dirty="0" smtClean="0"/>
                        <a:t>36.5%</a:t>
                      </a:r>
                      <a:endParaRPr lang="en-US" dirty="0"/>
                    </a:p>
                  </a:txBody>
                  <a:tcPr/>
                </a:tc>
              </a:tr>
              <a:tr h="533400">
                <a:tc>
                  <a:txBody>
                    <a:bodyPr/>
                    <a:lstStyle/>
                    <a:p>
                      <a:pPr algn="ctr"/>
                      <a:r>
                        <a:rPr lang="en-US" dirty="0" smtClean="0"/>
                        <a:t>Withdraw/Drop</a:t>
                      </a:r>
                      <a:r>
                        <a:rPr lang="en-US" baseline="0" dirty="0" smtClean="0"/>
                        <a:t> Rate</a:t>
                      </a:r>
                      <a:endParaRPr lang="en-US" dirty="0"/>
                    </a:p>
                  </a:txBody>
                  <a:tcPr/>
                </a:tc>
                <a:tc>
                  <a:txBody>
                    <a:bodyPr/>
                    <a:lstStyle/>
                    <a:p>
                      <a:pPr algn="ctr"/>
                      <a:r>
                        <a:rPr lang="en-US" dirty="0" smtClean="0"/>
                        <a:t>31 %</a:t>
                      </a:r>
                      <a:endParaRPr lang="en-US" dirty="0"/>
                    </a:p>
                  </a:txBody>
                  <a:tcPr/>
                </a:tc>
                <a:tc>
                  <a:txBody>
                    <a:bodyPr/>
                    <a:lstStyle/>
                    <a:p>
                      <a:pPr algn="ctr"/>
                      <a:r>
                        <a:rPr lang="en-US" dirty="0" smtClean="0"/>
                        <a:t>24.5 %</a:t>
                      </a:r>
                      <a:endParaRPr lang="en-US" dirty="0"/>
                    </a:p>
                  </a:txBody>
                  <a:tcPr/>
                </a:tc>
                <a:tc>
                  <a:txBody>
                    <a:bodyPr/>
                    <a:lstStyle/>
                    <a:p>
                      <a:pPr algn="ctr"/>
                      <a:r>
                        <a:rPr lang="en-US" dirty="0" smtClean="0"/>
                        <a:t>39%</a:t>
                      </a:r>
                      <a:endParaRPr lang="en-US" dirty="0"/>
                    </a:p>
                  </a:txBody>
                  <a:tcPr/>
                </a:tc>
              </a:tr>
            </a:tbl>
          </a:graphicData>
        </a:graphic>
      </p:graphicFrame>
      <p:sp>
        <p:nvSpPr>
          <p:cNvPr id="26649" name="TextBox 2"/>
          <p:cNvSpPr txBox="1">
            <a:spLocks noChangeArrowheads="1"/>
          </p:cNvSpPr>
          <p:nvPr/>
        </p:nvSpPr>
        <p:spPr bwMode="auto">
          <a:xfrm>
            <a:off x="1524000" y="4191000"/>
            <a:ext cx="556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 Data collected from Fall 2013 – Spring 2014</a:t>
            </a:r>
          </a:p>
        </p:txBody>
      </p:sp>
      <p:sp>
        <p:nvSpPr>
          <p:cNvPr id="26650" name="TextBox 3"/>
          <p:cNvSpPr txBox="1">
            <a:spLocks noChangeArrowheads="1"/>
          </p:cNvSpPr>
          <p:nvPr/>
        </p:nvSpPr>
        <p:spPr bwMode="auto">
          <a:xfrm>
            <a:off x="762000" y="4953000"/>
            <a:ext cx="6705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t>Only 5 students completed DSMA 0300 through MATH 1414 in the Spring 2013 to Summer 2014 time frame.  Four of those students were successful.  - </a:t>
            </a:r>
            <a:r>
              <a:rPr lang="en-US" altLang="en-US" dirty="0">
                <a:solidFill>
                  <a:srgbClr val="FF0000"/>
                </a:solidFill>
              </a:rPr>
              <a:t>We are researching why we lose students in the sequence and how students jump around in the sequence.  </a:t>
            </a:r>
            <a:r>
              <a:rPr lang="en-US" altLang="en-US" dirty="0" smtClean="0">
                <a:solidFill>
                  <a:srgbClr val="FF0000"/>
                </a:solidFill>
              </a:rPr>
              <a:t>This is out of 495 students that took 0300 in Spring/Summer 2014.</a:t>
            </a:r>
            <a:endParaRPr lang="en-US" altLang="en-US" dirty="0"/>
          </a:p>
        </p:txBody>
      </p:sp>
    </p:spTree>
  </p:cSld>
  <p:clrMapOvr>
    <a:masterClrMapping/>
  </p:clrMapOvr>
  <p:transition spd="med" advClick="0" advTm="20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fontScale="90000"/>
          </a:bodyPr>
          <a:lstStyle/>
          <a:p>
            <a:pPr>
              <a:defRPr/>
            </a:pPr>
            <a:r>
              <a:rPr lang="en-US" dirty="0" smtClean="0"/>
              <a:t>Test Scores Vs. Levels Completed</a:t>
            </a:r>
            <a:endParaRPr lang="en-US" dirty="0"/>
          </a:p>
        </p:txBody>
      </p:sp>
      <p:graphicFrame>
        <p:nvGraphicFramePr>
          <p:cNvPr id="7" name="Content Placeholder 6"/>
          <p:cNvGraphicFramePr>
            <a:graphicFrameLocks noGrp="1"/>
          </p:cNvGraphicFramePr>
          <p:nvPr>
            <p:ph idx="1"/>
          </p:nvPr>
        </p:nvGraphicFramePr>
        <p:xfrm>
          <a:off x="228600" y="2057400"/>
          <a:ext cx="8762998" cy="3733799"/>
        </p:xfrm>
        <a:graphic>
          <a:graphicData uri="http://schemas.openxmlformats.org/drawingml/2006/table">
            <a:tbl>
              <a:tblPr firstRow="1" bandRow="1">
                <a:tableStyleId>{5C22544A-7EE6-4342-B048-85BDC9FD1C3A}</a:tableStyleId>
              </a:tblPr>
              <a:tblGrid>
                <a:gridCol w="1875194"/>
                <a:gridCol w="508041"/>
                <a:gridCol w="563499"/>
                <a:gridCol w="535770"/>
                <a:gridCol w="567597"/>
                <a:gridCol w="682534"/>
                <a:gridCol w="982244"/>
                <a:gridCol w="1071540"/>
                <a:gridCol w="982244"/>
                <a:gridCol w="994335"/>
              </a:tblGrid>
              <a:tr h="650918">
                <a:tc rowSpan="2">
                  <a:txBody>
                    <a:bodyPr/>
                    <a:lstStyle/>
                    <a:p>
                      <a:pPr algn="ctr" fontAlgn="b"/>
                      <a:r>
                        <a:rPr lang="en-US" sz="1600" b="0" i="0" u="none" strike="noStrike" dirty="0" smtClean="0">
                          <a:solidFill>
                            <a:srgbClr val="000000"/>
                          </a:solidFill>
                          <a:effectLst/>
                          <a:latin typeface="Calibri" panose="020F0502020204030204" pitchFamily="34" charset="0"/>
                        </a:rPr>
                        <a:t>Placement </a:t>
                      </a:r>
                      <a:r>
                        <a:rPr lang="en-US" sz="1600" b="0" i="0" u="none" strike="noStrike" dirty="0">
                          <a:solidFill>
                            <a:srgbClr val="000000"/>
                          </a:solidFill>
                          <a:effectLst/>
                          <a:latin typeface="Calibri" panose="020F0502020204030204" pitchFamily="34" charset="0"/>
                        </a:rPr>
                        <a:t>Based </a:t>
                      </a:r>
                      <a:r>
                        <a:rPr lang="en-US" sz="1600" b="0" i="0" u="none" strike="noStrike" dirty="0" smtClean="0">
                          <a:solidFill>
                            <a:srgbClr val="000000"/>
                          </a:solidFill>
                          <a:effectLst/>
                          <a:latin typeface="Calibri" panose="020F0502020204030204" pitchFamily="34" charset="0"/>
                        </a:rPr>
                        <a:t>On TSI</a:t>
                      </a:r>
                      <a:r>
                        <a:rPr lang="en-US" sz="1600" b="0" i="0" u="none" strike="noStrike" baseline="0" dirty="0" smtClean="0">
                          <a:solidFill>
                            <a:srgbClr val="000000"/>
                          </a:solidFill>
                          <a:effectLst/>
                          <a:latin typeface="Calibri" panose="020F0502020204030204" pitchFamily="34" charset="0"/>
                        </a:rPr>
                        <a:t> Tests</a:t>
                      </a:r>
                      <a:endParaRPr lang="en-US" sz="1600" b="0"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b"/>
                      <a:r>
                        <a:rPr lang="en-US" sz="1600" b="0" i="0" u="none" strike="noStrike" dirty="0">
                          <a:solidFill>
                            <a:srgbClr val="000000"/>
                          </a:solidFill>
                          <a:effectLst/>
                          <a:latin typeface="Calibri" panose="020F0502020204030204" pitchFamily="34" charset="0"/>
                        </a:rPr>
                        <a:t>Total</a:t>
                      </a:r>
                    </a:p>
                  </a:txBody>
                  <a:tcPr marL="9525" marR="9525" marT="9525" marB="0" vert="vert" anchor="ctr" anchorCtr="1"/>
                </a:tc>
                <a:tc gridSpan="5">
                  <a:txBody>
                    <a:bodyPr/>
                    <a:lstStyle/>
                    <a:p>
                      <a:pPr algn="ctr" fontAlgn="b"/>
                      <a:r>
                        <a:rPr lang="en-US" sz="16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6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c hMerge="1">
                  <a:txBody>
                    <a:bodyPr/>
                    <a:lstStyle/>
                    <a:p>
                      <a:endParaRPr lang="en-US"/>
                    </a:p>
                  </a:txBody>
                  <a:tcPr/>
                </a:tc>
              </a:tr>
              <a:tr h="512829">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3</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Passed</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&lt;C or Drop</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Enrolled</a:t>
                      </a:r>
                    </a:p>
                  </a:txBody>
                  <a:tcPr marL="9525" marR="9525" marT="9525" marB="0" anchor="ctr"/>
                </a:tc>
              </a:tr>
              <a:tr h="512829">
                <a:tc>
                  <a:txBody>
                    <a:bodyPr/>
                    <a:lstStyle/>
                    <a:p>
                      <a:pPr algn="ctr" fontAlgn="b"/>
                      <a:r>
                        <a:rPr lang="en-US" sz="1600" b="0" i="0" u="none" strike="noStrike" dirty="0">
                          <a:solidFill>
                            <a:srgbClr val="000000"/>
                          </a:solidFill>
                          <a:effectLst/>
                          <a:latin typeface="Calibri" panose="020F0502020204030204" pitchFamily="34" charset="0"/>
                        </a:rPr>
                        <a:t>Pre-Algebra</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212</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59</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109</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19</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US" sz="1600" b="0" i="0" u="none" strike="noStrike" dirty="0">
                          <a:solidFill>
                            <a:schemeClr val="tx1"/>
                          </a:solidFill>
                          <a:effectLst/>
                          <a:latin typeface="Calibri" panose="020F0502020204030204" pitchFamily="34" charset="0"/>
                        </a:rPr>
                        <a:t>94</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16</a:t>
                      </a:r>
                    </a:p>
                  </a:txBody>
                  <a:tcPr marL="9525" marR="9525" marT="9525" marB="0" anchor="ctr"/>
                </a:tc>
              </a:tr>
              <a:tr h="512829">
                <a:tc>
                  <a:txBody>
                    <a:bodyPr/>
                    <a:lstStyle/>
                    <a:p>
                      <a:pPr algn="ctr" fontAlgn="b"/>
                      <a:r>
                        <a:rPr lang="en-US" sz="1600" b="0" i="0" u="none" strike="noStrike" dirty="0">
                          <a:solidFill>
                            <a:srgbClr val="000000"/>
                          </a:solidFill>
                          <a:effectLst/>
                          <a:latin typeface="Calibri" panose="020F0502020204030204" pitchFamily="34" charset="0"/>
                        </a:rPr>
                        <a:t>Beginning Algebra</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13</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a:t>
                      </a:r>
                    </a:p>
                  </a:txBody>
                  <a:tcPr marL="9525" marR="9525" marT="9525" marB="0" anchor="ctr"/>
                </a:tc>
              </a:tr>
              <a:tr h="518736">
                <a:tc>
                  <a:txBody>
                    <a:bodyPr/>
                    <a:lstStyle/>
                    <a:p>
                      <a:pPr algn="ctr" fontAlgn="b"/>
                      <a:r>
                        <a:rPr lang="en-US" sz="1600" b="0" i="0" u="none" strike="noStrike" dirty="0">
                          <a:solidFill>
                            <a:srgbClr val="000000"/>
                          </a:solidFill>
                          <a:effectLst/>
                          <a:latin typeface="Calibri" panose="020F0502020204030204" pitchFamily="34" charset="0"/>
                        </a:rPr>
                        <a:t>Intermediate Algebra</a:t>
                      </a:r>
                    </a:p>
                  </a:txBody>
                  <a:tcPr marL="9525" marR="9525" marT="9525" marB="0" anchor="ctr"/>
                </a:tc>
                <a:tc>
                  <a:txBody>
                    <a:bodyPr/>
                    <a:lstStyle/>
                    <a:p>
                      <a:pPr algn="ctr" fontAlgn="b"/>
                      <a:r>
                        <a:rPr lang="en-US" sz="16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r>
              <a:tr h="512829">
                <a:tc>
                  <a:txBody>
                    <a:bodyPr/>
                    <a:lstStyle/>
                    <a:p>
                      <a:pPr algn="ctr" fontAlgn="b"/>
                      <a:r>
                        <a:rPr lang="en-US" sz="1600" b="0" i="0" u="none" strike="noStrike" dirty="0">
                          <a:solidFill>
                            <a:srgbClr val="000000"/>
                          </a:solidFill>
                          <a:effectLst/>
                          <a:latin typeface="Calibri" panose="020F0502020204030204" pitchFamily="34" charset="0"/>
                        </a:rPr>
                        <a:t>College Algebra</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r>
              <a:tr h="512829">
                <a:tc>
                  <a:txBody>
                    <a:bodyPr/>
                    <a:lstStyle/>
                    <a:p>
                      <a:pPr algn="ctr" fontAlgn="b"/>
                      <a:r>
                        <a:rPr lang="en-US" sz="1600" b="0" i="0" u="none" strike="noStrike" dirty="0">
                          <a:solidFill>
                            <a:srgbClr val="000000"/>
                          </a:solidFill>
                          <a:effectLst/>
                          <a:latin typeface="Calibri" panose="020F0502020204030204" pitchFamily="34" charset="0"/>
                        </a:rPr>
                        <a:t>TSI Exempt</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a:solidFill>
                            <a:srgbClr val="000000"/>
                          </a:solidFill>
                          <a:effectLst/>
                          <a:latin typeface="Calibri" panose="020F0502020204030204" pitchFamily="34" charset="0"/>
                        </a:rPr>
                        <a:t>1</a:t>
                      </a:r>
                    </a:p>
                  </a:txBody>
                  <a:tcPr marL="9525" marR="9525" marT="9525" marB="0" anchor="ctr"/>
                </a:tc>
              </a:tr>
            </a:tbl>
          </a:graphicData>
        </a:graphic>
      </p:graphicFrame>
      <p:sp>
        <p:nvSpPr>
          <p:cNvPr id="3" name="TextBox 2"/>
          <p:cNvSpPr txBox="1"/>
          <p:nvPr/>
        </p:nvSpPr>
        <p:spPr>
          <a:xfrm>
            <a:off x="685800" y="5867400"/>
            <a:ext cx="7239000" cy="830997"/>
          </a:xfrm>
          <a:prstGeom prst="rect">
            <a:avLst/>
          </a:prstGeom>
          <a:noFill/>
        </p:spPr>
        <p:txBody>
          <a:bodyPr wrap="square" rtlCol="0">
            <a:spAutoFit/>
          </a:bodyPr>
          <a:lstStyle/>
          <a:p>
            <a:pPr algn="ctr"/>
            <a:r>
              <a:rPr lang="en-US" sz="2400" dirty="0" smtClean="0">
                <a:solidFill>
                  <a:srgbClr val="FF0000"/>
                </a:solidFill>
              </a:rPr>
              <a:t>Test scores do not show student potential, if given opportunities to thrive.</a:t>
            </a:r>
            <a:endParaRPr lang="en-US" sz="24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Prior Pre-Algebra Vs. Levels Completed </a:t>
            </a:r>
            <a:endParaRPr lang="en-US" dirty="0"/>
          </a:p>
        </p:txBody>
      </p:sp>
      <p:graphicFrame>
        <p:nvGraphicFramePr>
          <p:cNvPr id="4" name="Content Placeholder 3"/>
          <p:cNvGraphicFramePr>
            <a:graphicFrameLocks noGrp="1"/>
          </p:cNvGraphicFramePr>
          <p:nvPr>
            <p:ph idx="1"/>
          </p:nvPr>
        </p:nvGraphicFramePr>
        <p:xfrm>
          <a:off x="228600" y="1828800"/>
          <a:ext cx="7772398" cy="3733800"/>
        </p:xfrm>
        <a:graphic>
          <a:graphicData uri="http://schemas.openxmlformats.org/drawingml/2006/table">
            <a:tbl>
              <a:tblPr firstRow="1" bandRow="1">
                <a:tableStyleId>{5C22544A-7EE6-4342-B048-85BDC9FD1C3A}</a:tableStyleId>
              </a:tblPr>
              <a:tblGrid>
                <a:gridCol w="1494114"/>
                <a:gridCol w="581043"/>
                <a:gridCol w="539856"/>
                <a:gridCol w="607976"/>
                <a:gridCol w="705943"/>
                <a:gridCol w="734508"/>
                <a:gridCol w="677378"/>
                <a:gridCol w="756651"/>
                <a:gridCol w="761332"/>
                <a:gridCol w="913597"/>
              </a:tblGrid>
              <a:tr h="746760">
                <a:tc rowSpan="2">
                  <a:txBody>
                    <a:bodyPr/>
                    <a:lstStyle/>
                    <a:p>
                      <a:pPr algn="ctr" fontAlgn="b"/>
                      <a:r>
                        <a:rPr lang="en-US" sz="1800" b="0" i="0" u="none" strike="noStrike" dirty="0">
                          <a:solidFill>
                            <a:srgbClr val="000000"/>
                          </a:solidFill>
                          <a:effectLst/>
                          <a:latin typeface="Calibri" panose="020F0502020204030204" pitchFamily="34" charset="0"/>
                        </a:rPr>
                        <a:t>Prior Dev Math in the</a:t>
                      </a:r>
                    </a:p>
                    <a:p>
                      <a:pPr algn="ctr" fontAlgn="b"/>
                      <a:r>
                        <a:rPr lang="en-US" sz="1800" b="0" i="0" u="none" strike="noStrike" dirty="0">
                          <a:solidFill>
                            <a:srgbClr val="000000"/>
                          </a:solidFill>
                          <a:effectLst/>
                          <a:latin typeface="Calibri" panose="020F0502020204030204" pitchFamily="34" charset="0"/>
                        </a:rPr>
                        <a:t>Classroom</a:t>
                      </a:r>
                    </a:p>
                  </a:txBody>
                  <a:tcPr marL="9525" marR="9525" marT="9525" marB="0" anchor="ctr"/>
                </a:tc>
                <a:tc rowSpan="2">
                  <a:txBody>
                    <a:bodyPr/>
                    <a:lstStyle/>
                    <a:p>
                      <a:pPr algn="ctr" fontAlgn="b"/>
                      <a:r>
                        <a:rPr lang="en-US" sz="1800" b="0" i="0" u="none" strike="noStrike" dirty="0">
                          <a:solidFill>
                            <a:srgbClr val="000000"/>
                          </a:solidFill>
                          <a:effectLst/>
                          <a:latin typeface="Calibri" panose="020F0502020204030204" pitchFamily="34" charset="0"/>
                        </a:rPr>
                        <a:t>Total</a:t>
                      </a:r>
                    </a:p>
                  </a:txBody>
                  <a:tcPr marL="9525" marR="9525" marT="9525" marB="0" anchor="ctr"/>
                </a:tc>
                <a:tc gridSpan="5">
                  <a:txBody>
                    <a:bodyPr/>
                    <a:lstStyle/>
                    <a:p>
                      <a:pPr algn="ctr" fontAlgn="b"/>
                      <a:r>
                        <a:rPr lang="en-US" sz="18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US" sz="18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c hMerge="1">
                  <a:txBody>
                    <a:bodyPr/>
                    <a:lstStyle/>
                    <a:p>
                      <a:endParaRPr lang="en-US"/>
                    </a:p>
                  </a:txBody>
                  <a:tcPr/>
                </a:tc>
              </a:tr>
              <a:tr h="746760">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Passed</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&lt;C or Drop</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Enrolled</a:t>
                      </a:r>
                    </a:p>
                  </a:txBody>
                  <a:tcPr marL="9525" marR="9525" marT="9525" marB="0" anchor="ctr"/>
                </a:tc>
              </a:tr>
              <a:tr h="746760">
                <a:tc>
                  <a:txBody>
                    <a:bodyPr/>
                    <a:lstStyle/>
                    <a:p>
                      <a:pPr algn="ctr" fontAlgn="b"/>
                      <a:r>
                        <a:rPr lang="en-US" sz="1800" b="0" i="0" u="none" strike="noStrike" dirty="0">
                          <a:solidFill>
                            <a:srgbClr val="000000"/>
                          </a:solidFill>
                          <a:effectLst/>
                          <a:latin typeface="Calibri" panose="020F0502020204030204" pitchFamily="34" charset="0"/>
                        </a:rPr>
                        <a:t>Pre-Algebra - 1 Semester*</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105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28</a:t>
                      </a:r>
                    </a:p>
                  </a:txBody>
                  <a:tcPr marL="9525" marR="9525" marT="9525" marB="0" anchor="ctr"/>
                </a:tc>
                <a:tc>
                  <a:txBody>
                    <a:bodyPr/>
                    <a:lstStyle/>
                    <a:p>
                      <a:pPr algn="ctr" fontAlgn="b"/>
                      <a:r>
                        <a:rPr lang="en-US" sz="1800" b="0" i="0" u="none" strike="noStrike" dirty="0">
                          <a:solidFill>
                            <a:schemeClr val="tx1"/>
                          </a:solidFill>
                          <a:effectLst/>
                          <a:latin typeface="Calibri" panose="020F0502020204030204" pitchFamily="34" charset="0"/>
                        </a:rPr>
                        <a:t>55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US" sz="1800" b="0" i="0" u="none" strike="noStrike" dirty="0">
                          <a:solidFill>
                            <a:schemeClr val="tx1"/>
                          </a:solidFill>
                          <a:effectLst/>
                          <a:latin typeface="Calibri" panose="020F0502020204030204" pitchFamily="34" charset="0"/>
                        </a:rPr>
                        <a:t>46</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ctr"/>
                </a:tc>
              </a:tr>
              <a:tr h="746760">
                <a:tc>
                  <a:txBody>
                    <a:bodyPr/>
                    <a:lstStyle/>
                    <a:p>
                      <a:pPr algn="ctr" fontAlgn="b"/>
                      <a:r>
                        <a:rPr lang="en-US" sz="1800" b="0" i="0" u="none" strike="noStrike" dirty="0">
                          <a:solidFill>
                            <a:srgbClr val="000000"/>
                          </a:solidFill>
                          <a:effectLst/>
                          <a:latin typeface="Calibri" panose="020F0502020204030204" pitchFamily="34" charset="0"/>
                        </a:rPr>
                        <a:t>Pre-Algebra - 2 Semesters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r>
              <a:tr h="746760">
                <a:tc>
                  <a:txBody>
                    <a:bodyPr/>
                    <a:lstStyle/>
                    <a:p>
                      <a:pPr algn="ctr" fontAlgn="b"/>
                      <a:r>
                        <a:rPr lang="en-US" sz="1800" b="0" i="0" u="none" strike="noStrike" dirty="0">
                          <a:solidFill>
                            <a:srgbClr val="000000"/>
                          </a:solidFill>
                          <a:effectLst/>
                          <a:latin typeface="Calibri" panose="020F0502020204030204" pitchFamily="34" charset="0"/>
                        </a:rPr>
                        <a:t>Pre-Algebra - 3 Semesters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28738" name="TextBox 4"/>
          <p:cNvSpPr txBox="1">
            <a:spLocks noChangeArrowheads="1"/>
          </p:cNvSpPr>
          <p:nvPr/>
        </p:nvSpPr>
        <p:spPr bwMode="auto">
          <a:xfrm>
            <a:off x="609600" y="5638800"/>
            <a:ext cx="731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1600" dirty="0"/>
              <a:t>*  67 (64%) passed Pre-Algebra in the traditional course prior to NCBO.</a:t>
            </a:r>
          </a:p>
        </p:txBody>
      </p:sp>
      <p:sp>
        <p:nvSpPr>
          <p:cNvPr id="3" name="TextBox 2"/>
          <p:cNvSpPr txBox="1"/>
          <p:nvPr/>
        </p:nvSpPr>
        <p:spPr>
          <a:xfrm>
            <a:off x="457200" y="5943600"/>
            <a:ext cx="7239000" cy="830997"/>
          </a:xfrm>
          <a:prstGeom prst="rect">
            <a:avLst/>
          </a:prstGeom>
          <a:noFill/>
        </p:spPr>
        <p:txBody>
          <a:bodyPr wrap="square" rtlCol="0">
            <a:spAutoFit/>
          </a:bodyPr>
          <a:lstStyle/>
          <a:p>
            <a:pPr algn="ctr"/>
            <a:r>
              <a:rPr lang="en-US" sz="2400" dirty="0" smtClean="0">
                <a:solidFill>
                  <a:srgbClr val="FF0000"/>
                </a:solidFill>
              </a:rPr>
              <a:t>Data shows lack of retention from previous traditional courses.  (Aaron)</a:t>
            </a:r>
            <a:endParaRPr lang="en-US" sz="24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Personality Surveys</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sz="2000" dirty="0" smtClean="0"/>
              <a:t>Students were required to completed short surveys about their communication skills/learning style / personality.</a:t>
            </a:r>
          </a:p>
          <a:p>
            <a:pPr>
              <a:defRPr/>
            </a:pPr>
            <a:endParaRPr lang="en-US" sz="2000" dirty="0"/>
          </a:p>
          <a:p>
            <a:pPr marL="0" indent="0">
              <a:buFont typeface="Arial" panose="020B0604020202020204" pitchFamily="34" charset="0"/>
              <a:buNone/>
              <a:defRPr/>
            </a:pPr>
            <a:r>
              <a:rPr lang="en-US" sz="2000" dirty="0" smtClean="0"/>
              <a:t>Temperament Survey</a:t>
            </a:r>
            <a:r>
              <a:rPr lang="en-US" sz="2000" dirty="0"/>
              <a:t/>
            </a:r>
            <a:br>
              <a:rPr lang="en-US" sz="2000" dirty="0"/>
            </a:br>
            <a:r>
              <a:rPr lang="en-US" sz="2000" dirty="0" smtClean="0">
                <a:hlinkClick r:id="rId2"/>
              </a:rPr>
              <a:t>www.humanmetrics.com/cgi-win/jtypes2.asp</a:t>
            </a:r>
            <a:r>
              <a:rPr lang="en-US" sz="2000" dirty="0"/>
              <a:t/>
            </a:r>
            <a:br>
              <a:rPr lang="en-US" sz="2000" dirty="0"/>
            </a:br>
            <a:r>
              <a:rPr lang="en-US" sz="2000" dirty="0"/>
              <a:t/>
            </a:r>
            <a:br>
              <a:rPr lang="en-US" sz="2000" dirty="0"/>
            </a:br>
            <a:r>
              <a:rPr lang="en-US" sz="2000" dirty="0"/>
              <a:t>Left or Right Brained </a:t>
            </a:r>
            <a:r>
              <a:rPr lang="en-US" sz="2000" dirty="0" smtClean="0"/>
              <a:t> </a:t>
            </a:r>
          </a:p>
          <a:p>
            <a:pPr marL="0" indent="0">
              <a:buFont typeface="Arial" panose="020B0604020202020204" pitchFamily="34" charset="0"/>
              <a:buNone/>
              <a:defRPr/>
            </a:pPr>
            <a:r>
              <a:rPr lang="en-US" sz="2000" dirty="0" smtClean="0">
                <a:hlinkClick r:id="rId3"/>
              </a:rPr>
              <a:t>www.web-us.com/BRAIN/braindominance.htm</a:t>
            </a:r>
            <a:r>
              <a:rPr lang="en-US" sz="2000" dirty="0"/>
              <a:t/>
            </a:r>
            <a:br>
              <a:rPr lang="en-US" sz="2000" dirty="0"/>
            </a:br>
            <a:r>
              <a:rPr lang="en-US" sz="2000" dirty="0"/>
              <a:t/>
            </a:r>
            <a:br>
              <a:rPr lang="en-US" sz="2000" dirty="0"/>
            </a:br>
            <a:r>
              <a:rPr lang="en-US" sz="2000" dirty="0"/>
              <a:t>VARK </a:t>
            </a:r>
            <a:r>
              <a:rPr lang="en-US" sz="2000" dirty="0" smtClean="0"/>
              <a:t> </a:t>
            </a:r>
          </a:p>
          <a:p>
            <a:pPr marL="0" indent="0">
              <a:buFont typeface="Arial" panose="020B0604020202020204" pitchFamily="34" charset="0"/>
              <a:buNone/>
              <a:defRPr/>
            </a:pPr>
            <a:r>
              <a:rPr lang="en-US" sz="2000" dirty="0" smtClean="0">
                <a:hlinkClick r:id="rId4"/>
              </a:rPr>
              <a:t>www.vark-learn.com/english/page.asp?p=questionnaire</a:t>
            </a:r>
            <a:r>
              <a:rPr lang="en-US" sz="2000" dirty="0"/>
              <a:t/>
            </a:r>
            <a:br>
              <a:rPr lang="en-US" sz="2000" dirty="0"/>
            </a:br>
            <a:r>
              <a:rPr lang="en-US" sz="2000" dirty="0"/>
              <a:t/>
            </a:r>
            <a:br>
              <a:rPr lang="en-US" sz="2000" dirty="0"/>
            </a:br>
            <a:r>
              <a:rPr lang="en-US" sz="2000" dirty="0"/>
              <a:t>Color </a:t>
            </a:r>
            <a:r>
              <a:rPr lang="en-US" sz="2000" dirty="0" smtClean="0"/>
              <a:t>Communicator  </a:t>
            </a:r>
          </a:p>
          <a:p>
            <a:pPr marL="0" indent="0">
              <a:buFont typeface="Arial" panose="020B0604020202020204" pitchFamily="34" charset="0"/>
              <a:buNone/>
              <a:defRPr/>
            </a:pPr>
            <a:r>
              <a:rPr lang="en-US" sz="2000" dirty="0" smtClean="0">
                <a:hlinkClick r:id="rId5"/>
              </a:rPr>
              <a:t>http</a:t>
            </a:r>
            <a:r>
              <a:rPr lang="en-US" sz="2000" dirty="0">
                <a:hlinkClick r:id="rId5"/>
              </a:rPr>
              <a:t>://freecommunicationquiz.com/free-communication-quiz</a:t>
            </a:r>
            <a:r>
              <a:rPr lang="en-US" sz="2000" dirty="0" smtClean="0">
                <a:hlinkClick r:id="rId5"/>
              </a:rPr>
              <a:t>/</a:t>
            </a:r>
            <a:endParaRPr lang="en-US" sz="2000" dirty="0"/>
          </a:p>
        </p:txBody>
      </p:sp>
    </p:spTree>
  </p:cSld>
  <p:clrMapOvr>
    <a:masterClrMapping/>
  </p:clrMapOvr>
  <p:transition spd="med" advClick="0" advTm="2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Survey Completions Vs. Levels Completed</a:t>
            </a:r>
            <a:endParaRPr lang="en-US" dirty="0"/>
          </a:p>
        </p:txBody>
      </p:sp>
      <p:graphicFrame>
        <p:nvGraphicFramePr>
          <p:cNvPr id="4" name="Content Placeholder 3"/>
          <p:cNvGraphicFramePr>
            <a:graphicFrameLocks noGrp="1"/>
          </p:cNvGraphicFramePr>
          <p:nvPr>
            <p:ph idx="1"/>
          </p:nvPr>
        </p:nvGraphicFramePr>
        <p:xfrm>
          <a:off x="304800" y="2057400"/>
          <a:ext cx="8534400" cy="2286001"/>
        </p:xfrm>
        <a:graphic>
          <a:graphicData uri="http://schemas.openxmlformats.org/drawingml/2006/table">
            <a:tbl>
              <a:tblPr firstRow="1" bandRow="1">
                <a:tableStyleId>{5C22544A-7EE6-4342-B048-85BDC9FD1C3A}</a:tableStyleId>
              </a:tblPr>
              <a:tblGrid>
                <a:gridCol w="1341119"/>
                <a:gridCol w="715264"/>
                <a:gridCol w="715264"/>
                <a:gridCol w="642113"/>
                <a:gridCol w="853440"/>
                <a:gridCol w="853440"/>
                <a:gridCol w="1048509"/>
                <a:gridCol w="765051"/>
                <a:gridCol w="746760"/>
                <a:gridCol w="853440"/>
              </a:tblGrid>
              <a:tr h="623842">
                <a:tc rowSpan="2">
                  <a:txBody>
                    <a:bodyPr/>
                    <a:lstStyle/>
                    <a:p>
                      <a:pPr algn="ctr" fontAlgn="b"/>
                      <a:r>
                        <a:rPr lang="en-US" sz="1800" b="0" i="0" u="none" strike="noStrike" dirty="0">
                          <a:solidFill>
                            <a:srgbClr val="000000"/>
                          </a:solidFill>
                          <a:effectLst/>
                          <a:latin typeface="Calibri" panose="020F0502020204030204" pitchFamily="34" charset="0"/>
                        </a:rPr>
                        <a:t>Surveys</a:t>
                      </a:r>
                    </a:p>
                  </a:txBody>
                  <a:tcPr marL="9525" marR="9525" marT="9525" marB="0" anchor="ctr"/>
                </a:tc>
                <a:tc rowSpan="2">
                  <a:txBody>
                    <a:bodyPr/>
                    <a:lstStyle/>
                    <a:p>
                      <a:pPr algn="ctr" fontAlgn="b"/>
                      <a:r>
                        <a:rPr lang="en-US" sz="1800" b="0" i="0" u="none" strike="noStrike" dirty="0">
                          <a:solidFill>
                            <a:srgbClr val="000000"/>
                          </a:solidFill>
                          <a:effectLst/>
                          <a:latin typeface="Calibri" panose="020F0502020204030204" pitchFamily="34" charset="0"/>
                        </a:rPr>
                        <a:t>Total</a:t>
                      </a:r>
                    </a:p>
                  </a:txBody>
                  <a:tcPr marL="9525" marR="9525" marT="9525" marB="0" anchor="ctr"/>
                </a:tc>
                <a:tc gridSpan="5">
                  <a:txBody>
                    <a:bodyPr/>
                    <a:lstStyle/>
                    <a:p>
                      <a:pPr algn="ctr" fontAlgn="b"/>
                      <a:r>
                        <a:rPr lang="en-US" sz="18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8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c hMerge="1">
                  <a:txBody>
                    <a:bodyPr/>
                    <a:lstStyle/>
                    <a:p>
                      <a:endParaRPr lang="en-US"/>
                    </a:p>
                  </a:txBody>
                  <a:tcPr/>
                </a:tc>
              </a:tr>
              <a:tr h="623842">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Passed</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&lt;C or Drop</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Enrolled</a:t>
                      </a:r>
                    </a:p>
                  </a:txBody>
                  <a:tcPr marL="9525" marR="9525" marT="9525" marB="0" anchor="ctr"/>
                </a:tc>
              </a:tr>
              <a:tr h="623842">
                <a:tc>
                  <a:txBody>
                    <a:bodyPr/>
                    <a:lstStyle/>
                    <a:p>
                      <a:pPr algn="ctr" fontAlgn="b"/>
                      <a:r>
                        <a:rPr lang="en-US" sz="1800" b="0" i="0" u="none" strike="noStrike" dirty="0">
                          <a:solidFill>
                            <a:srgbClr val="000000"/>
                          </a:solidFill>
                          <a:effectLst/>
                          <a:latin typeface="Calibri" panose="020F0502020204030204" pitchFamily="34" charset="0"/>
                        </a:rPr>
                        <a:t>Completed Surveys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189</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n-US" sz="1800" b="0" i="0" u="none" strike="noStrike" dirty="0">
                          <a:solidFill>
                            <a:schemeClr val="tx1"/>
                          </a:solidFill>
                          <a:effectLst/>
                          <a:latin typeface="Calibri" panose="020F0502020204030204" pitchFamily="34" charset="0"/>
                        </a:rPr>
                        <a:t>58%</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800" b="0" i="0" u="none" strike="noStrike" dirty="0">
                          <a:solidFill>
                            <a:schemeClr val="tx1"/>
                          </a:solidFill>
                          <a:effectLst/>
                          <a:latin typeface="Calibri" panose="020F0502020204030204" pitchFamily="34" charset="0"/>
                        </a:rPr>
                        <a:t>48%</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9%</a:t>
                      </a:r>
                    </a:p>
                  </a:txBody>
                  <a:tcPr marL="9525" marR="9525" marT="9525" marB="0" anchor="ctr"/>
                </a:tc>
              </a:tr>
              <a:tr h="414475">
                <a:tc>
                  <a:txBody>
                    <a:bodyPr/>
                    <a:lstStyle/>
                    <a:p>
                      <a:pPr algn="ctr" fontAlgn="b"/>
                      <a:r>
                        <a:rPr lang="en-US" sz="1800" b="0" i="0" u="none" strike="noStrike" dirty="0">
                          <a:solidFill>
                            <a:srgbClr val="000000"/>
                          </a:solidFill>
                          <a:effectLst/>
                          <a:latin typeface="Calibri" panose="020F0502020204030204" pitchFamily="34" charset="0"/>
                        </a:rPr>
                        <a:t>No Surveys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ctr"/>
                </a:tc>
              </a:tr>
            </a:tbl>
          </a:graphicData>
        </a:graphic>
      </p:graphicFrame>
      <p:sp>
        <p:nvSpPr>
          <p:cNvPr id="3" name="TextBox 2"/>
          <p:cNvSpPr txBox="1"/>
          <p:nvPr/>
        </p:nvSpPr>
        <p:spPr>
          <a:xfrm>
            <a:off x="1143000" y="5105400"/>
            <a:ext cx="6172200" cy="1200329"/>
          </a:xfrm>
          <a:prstGeom prst="rect">
            <a:avLst/>
          </a:prstGeom>
          <a:noFill/>
        </p:spPr>
        <p:txBody>
          <a:bodyPr wrap="square" rtlCol="0">
            <a:spAutoFit/>
          </a:bodyPr>
          <a:lstStyle/>
          <a:p>
            <a:pPr algn="ctr"/>
            <a:r>
              <a:rPr lang="en-US" sz="2400" dirty="0" smtClean="0">
                <a:solidFill>
                  <a:srgbClr val="FF0000"/>
                </a:solidFill>
              </a:rPr>
              <a:t>Shows that if they do the work asked, they will be successful, even if the assignment was just the simple task of completing surveys….</a:t>
            </a:r>
            <a:endParaRPr lang="en-US" sz="24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Left Brain or Right Brain ?</a:t>
            </a:r>
          </a:p>
        </p:txBody>
      </p:sp>
      <p:pic>
        <p:nvPicPr>
          <p:cNvPr id="31747" name="Content Placeholder 3" descr="leftright.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905000"/>
            <a:ext cx="5105400" cy="4438650"/>
          </a:xfrm>
        </p:spPr>
      </p:pic>
    </p:spTree>
  </p:cSld>
  <p:clrMapOvr>
    <a:masterClrMapping/>
  </p:clrMapOvr>
  <p:transition spd="med" advClick="0" advTm="20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Left/Right Brained Vs. Levels Completed</a:t>
            </a:r>
            <a:endParaRPr lang="en-US" dirty="0"/>
          </a:p>
        </p:txBody>
      </p:sp>
      <p:graphicFrame>
        <p:nvGraphicFramePr>
          <p:cNvPr id="4" name="Content Placeholder 3"/>
          <p:cNvGraphicFramePr>
            <a:graphicFrameLocks noGrp="1"/>
          </p:cNvGraphicFramePr>
          <p:nvPr>
            <p:ph idx="1"/>
          </p:nvPr>
        </p:nvGraphicFramePr>
        <p:xfrm>
          <a:off x="274638" y="1905000"/>
          <a:ext cx="8382001" cy="2362200"/>
        </p:xfrm>
        <a:graphic>
          <a:graphicData uri="http://schemas.openxmlformats.org/drawingml/2006/table">
            <a:tbl>
              <a:tblPr firstRow="1" bandRow="1">
                <a:tableStyleId>{5C22544A-7EE6-4342-B048-85BDC9FD1C3A}</a:tableStyleId>
              </a:tblPr>
              <a:tblGrid>
                <a:gridCol w="1611297"/>
                <a:gridCol w="805649"/>
                <a:gridCol w="626616"/>
                <a:gridCol w="626616"/>
                <a:gridCol w="626593"/>
                <a:gridCol w="732430"/>
                <a:gridCol w="838200"/>
                <a:gridCol w="838200"/>
                <a:gridCol w="838200"/>
                <a:gridCol w="838200"/>
              </a:tblGrid>
              <a:tr h="709629">
                <a:tc rowSpan="2">
                  <a:txBody>
                    <a:bodyPr/>
                    <a:lstStyle/>
                    <a:p>
                      <a:pPr algn="ctr" fontAlgn="b"/>
                      <a:r>
                        <a:rPr lang="en-US" sz="1800" b="0" i="0" u="none" strike="noStrike" dirty="0">
                          <a:solidFill>
                            <a:srgbClr val="000000"/>
                          </a:solidFill>
                          <a:effectLst/>
                          <a:latin typeface="Calibri" panose="020F0502020204030204" pitchFamily="34" charset="0"/>
                        </a:rPr>
                        <a:t>Left Brain Versus</a:t>
                      </a:r>
                    </a:p>
                    <a:p>
                      <a:pPr algn="ctr" fontAlgn="b"/>
                      <a:r>
                        <a:rPr lang="en-US" sz="1800" b="0" i="0" u="none" strike="noStrike" dirty="0">
                          <a:solidFill>
                            <a:srgbClr val="000000"/>
                          </a:solidFill>
                          <a:effectLst/>
                          <a:latin typeface="Calibri" panose="020F0502020204030204" pitchFamily="34" charset="0"/>
                        </a:rPr>
                        <a:t>Right Brain</a:t>
                      </a:r>
                    </a:p>
                  </a:txBody>
                  <a:tcPr marL="9525" marR="9525" marT="9525" marB="0" anchor="ctr"/>
                </a:tc>
                <a:tc rowSpan="2">
                  <a:txBody>
                    <a:bodyPr/>
                    <a:lstStyle/>
                    <a:p>
                      <a:pPr algn="ctr" fontAlgn="b"/>
                      <a:r>
                        <a:rPr lang="en-US" sz="1800" b="0" i="0" u="none" strike="noStrike" dirty="0">
                          <a:solidFill>
                            <a:srgbClr val="000000"/>
                          </a:solidFill>
                          <a:effectLst/>
                          <a:latin typeface="Calibri" panose="020F0502020204030204" pitchFamily="34" charset="0"/>
                        </a:rPr>
                        <a:t>Total</a:t>
                      </a:r>
                    </a:p>
                  </a:txBody>
                  <a:tcPr marL="9525" marR="9525" marT="9525" marB="0" anchor="ctr"/>
                </a:tc>
                <a:tc gridSpan="5">
                  <a:txBody>
                    <a:bodyPr/>
                    <a:lstStyle/>
                    <a:p>
                      <a:pPr algn="ctr" fontAlgn="b"/>
                      <a:r>
                        <a:rPr lang="en-US" sz="18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US" sz="18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c hMerge="1">
                  <a:txBody>
                    <a:bodyPr/>
                    <a:lstStyle/>
                    <a:p>
                      <a:endParaRPr lang="en-US"/>
                    </a:p>
                  </a:txBody>
                  <a:tcPr/>
                </a:tc>
              </a:tr>
              <a:tr h="709629">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Passed</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&lt;C or Drop</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Enrolled</a:t>
                      </a:r>
                    </a:p>
                  </a:txBody>
                  <a:tcPr marL="9525" marR="9525" marT="9525" marB="0" anchor="ctr"/>
                </a:tc>
              </a:tr>
              <a:tr h="471471">
                <a:tc>
                  <a:txBody>
                    <a:bodyPr/>
                    <a:lstStyle/>
                    <a:p>
                      <a:pPr algn="ctr" fontAlgn="b"/>
                      <a:r>
                        <a:rPr lang="en-US" sz="1800" b="0" i="0" u="none" strike="noStrike" dirty="0">
                          <a:solidFill>
                            <a:srgbClr val="000000"/>
                          </a:solidFill>
                          <a:effectLst/>
                          <a:latin typeface="Calibri" panose="020F0502020204030204" pitchFamily="34" charset="0"/>
                        </a:rPr>
                        <a:t>Left Brain</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141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58%</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ctr"/>
                </a:tc>
              </a:tr>
              <a:tr h="471471">
                <a:tc>
                  <a:txBody>
                    <a:bodyPr/>
                    <a:lstStyle/>
                    <a:p>
                      <a:pPr algn="ctr" fontAlgn="b"/>
                      <a:r>
                        <a:rPr lang="en-US" sz="1800" b="0" i="0" u="none" strike="noStrike" dirty="0">
                          <a:solidFill>
                            <a:srgbClr val="000000"/>
                          </a:solidFill>
                          <a:effectLst/>
                          <a:latin typeface="Calibri" panose="020F0502020204030204" pitchFamily="34" charset="0"/>
                        </a:rPr>
                        <a:t>Right Brain</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6%</a:t>
                      </a:r>
                    </a:p>
                  </a:txBody>
                  <a:tcPr marL="9525" marR="9525" marT="9525" marB="0" anchor="ctr"/>
                </a:tc>
              </a:tr>
            </a:tbl>
          </a:graphicData>
        </a:graphic>
      </p:graphicFrame>
      <p:sp>
        <p:nvSpPr>
          <p:cNvPr id="3" name="TextBox 2"/>
          <p:cNvSpPr txBox="1"/>
          <p:nvPr/>
        </p:nvSpPr>
        <p:spPr>
          <a:xfrm>
            <a:off x="461749" y="4495800"/>
            <a:ext cx="7315200" cy="1200329"/>
          </a:xfrm>
          <a:prstGeom prst="rect">
            <a:avLst/>
          </a:prstGeom>
          <a:noFill/>
        </p:spPr>
        <p:txBody>
          <a:bodyPr wrap="square" rtlCol="0">
            <a:spAutoFit/>
          </a:bodyPr>
          <a:lstStyle/>
          <a:p>
            <a:pPr algn="ctr"/>
            <a:r>
              <a:rPr lang="en-US" sz="2400" dirty="0" smtClean="0">
                <a:solidFill>
                  <a:srgbClr val="FF0000"/>
                </a:solidFill>
              </a:rPr>
              <a:t>Further research on where the Right Brains are going?? </a:t>
            </a:r>
            <a:br>
              <a:rPr lang="en-US" sz="2400" dirty="0" smtClean="0">
                <a:solidFill>
                  <a:srgbClr val="FF0000"/>
                </a:solidFill>
              </a:rPr>
            </a:br>
            <a:r>
              <a:rPr lang="en-US" sz="2400" dirty="0" smtClean="0">
                <a:solidFill>
                  <a:srgbClr val="FF0000"/>
                </a:solidFill>
              </a:rPr>
              <a:t>Only 5 students went to other mathematics courses… were they right brainers?</a:t>
            </a:r>
            <a:endParaRPr lang="en-US" sz="2400" dirty="0">
              <a:solidFill>
                <a:srgbClr val="FF0000"/>
              </a:solidFill>
            </a:endParaRPr>
          </a:p>
        </p:txBody>
      </p:sp>
      <p:sp>
        <p:nvSpPr>
          <p:cNvPr id="5" name="TextBox 4"/>
          <p:cNvSpPr txBox="1"/>
          <p:nvPr/>
        </p:nvSpPr>
        <p:spPr>
          <a:xfrm>
            <a:off x="1371600" y="5943600"/>
            <a:ext cx="6553200" cy="461665"/>
          </a:xfrm>
          <a:prstGeom prst="rect">
            <a:avLst/>
          </a:prstGeom>
          <a:noFill/>
        </p:spPr>
        <p:txBody>
          <a:bodyPr wrap="square" rtlCol="0">
            <a:spAutoFit/>
          </a:bodyPr>
          <a:lstStyle/>
          <a:p>
            <a:r>
              <a:rPr lang="en-US" sz="2400" dirty="0" smtClean="0">
                <a:solidFill>
                  <a:schemeClr val="accent2">
                    <a:lumMod val="75000"/>
                  </a:schemeClr>
                </a:solidFill>
              </a:rPr>
              <a:t>Five of the six team members are left brained.</a:t>
            </a:r>
            <a:endParaRPr lang="en-US" sz="2400" dirty="0">
              <a:solidFill>
                <a:schemeClr val="accent2">
                  <a:lumMod val="75000"/>
                </a:schemeClr>
              </a:solidFill>
            </a:endParaRPr>
          </a:p>
        </p:txBody>
      </p:sp>
    </p:spTree>
  </p:cSld>
  <p:clrMapOvr>
    <a:masterClrMapping/>
  </p:clrMapOvr>
  <p:transition spd="med" advClick="0" advTm="20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Blue and Gold Communicators</a:t>
            </a:r>
          </a:p>
        </p:txBody>
      </p:sp>
      <p:sp>
        <p:nvSpPr>
          <p:cNvPr id="33795" name="Content Placeholder 4"/>
          <p:cNvSpPr>
            <a:spLocks noGrp="1"/>
          </p:cNvSpPr>
          <p:nvPr>
            <p:ph idx="1"/>
          </p:nvPr>
        </p:nvSpPr>
        <p:spPr/>
        <p:txBody>
          <a:bodyPr/>
          <a:lstStyle/>
          <a:p>
            <a:r>
              <a:rPr lang="en-US" altLang="en-US" smtClean="0"/>
              <a:t> </a:t>
            </a:r>
          </a:p>
        </p:txBody>
      </p:sp>
      <p:sp>
        <p:nvSpPr>
          <p:cNvPr id="6" name="Content Placeholder 3"/>
          <p:cNvSpPr txBox="1">
            <a:spLocks/>
          </p:cNvSpPr>
          <p:nvPr/>
        </p:nvSpPr>
        <p:spPr bwMode="auto">
          <a:xfrm>
            <a:off x="228600" y="1752600"/>
            <a:ext cx="4343400" cy="4953000"/>
          </a:xfrm>
          <a:prstGeom prst="rect">
            <a:avLst/>
          </a:prstGeom>
          <a:solidFill>
            <a:srgbClr val="75B0F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40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1700" b="1" dirty="0" smtClean="0"/>
          </a:p>
          <a:p>
            <a:pPr marL="0" indent="0">
              <a:buFont typeface="Arial" panose="020B0604020202020204" pitchFamily="34" charset="0"/>
              <a:buNone/>
              <a:defRPr/>
            </a:pPr>
            <a:r>
              <a:rPr lang="en-US" sz="3400" b="1" dirty="0" smtClean="0"/>
              <a:t>BLUE COMMUNICATION</a:t>
            </a:r>
          </a:p>
          <a:p>
            <a:pPr marL="0" indent="0">
              <a:buFont typeface="Arial" panose="020B0604020202020204" pitchFamily="34" charset="0"/>
              <a:buNone/>
              <a:defRPr/>
            </a:pPr>
            <a:r>
              <a:rPr lang="en-US" dirty="0" smtClean="0"/>
              <a:t>A Blue's world revolves around people, relationships, and fostering growth in themselves and others. When speaking, they first focus their attention on establishing a relationship or reconnecting with the person. The information they wish to convey is woven into this relationship-building endeavor. </a:t>
            </a:r>
          </a:p>
          <a:p>
            <a:pPr>
              <a:defRPr/>
            </a:pPr>
            <a:r>
              <a:rPr lang="en-US" sz="3400" dirty="0" smtClean="0"/>
              <a:t> Friendly, Helpful, Empathetic	 </a:t>
            </a:r>
          </a:p>
          <a:p>
            <a:pPr>
              <a:defRPr/>
            </a:pPr>
            <a:r>
              <a:rPr lang="en-US" sz="3400" dirty="0" smtClean="0"/>
              <a:t> Optimistic	 </a:t>
            </a:r>
          </a:p>
          <a:p>
            <a:pPr>
              <a:defRPr/>
            </a:pPr>
            <a:r>
              <a:rPr lang="en-US" sz="3400" dirty="0" smtClean="0"/>
              <a:t> Expressive with Emotion	 </a:t>
            </a:r>
          </a:p>
          <a:p>
            <a:pPr>
              <a:defRPr/>
            </a:pPr>
            <a:r>
              <a:rPr lang="en-US" sz="3400" dirty="0" smtClean="0"/>
              <a:t> Fostering or Maintaining Harmony	 </a:t>
            </a:r>
          </a:p>
          <a:p>
            <a:pPr>
              <a:defRPr/>
            </a:pPr>
            <a:r>
              <a:rPr lang="en-US" sz="3400" dirty="0" smtClean="0"/>
              <a:t> May use metaphors to embellish points</a:t>
            </a:r>
            <a:r>
              <a:rPr lang="en-US" dirty="0" smtClean="0"/>
              <a:t>	 </a:t>
            </a:r>
          </a:p>
          <a:p>
            <a:pPr marL="0" indent="0">
              <a:buFont typeface="Arial" panose="020B0604020202020204" pitchFamily="34" charset="0"/>
              <a:buNone/>
              <a:defRPr/>
            </a:pPr>
            <a:endParaRPr lang="en-US" dirty="0" smtClean="0"/>
          </a:p>
          <a:p>
            <a:pPr marL="0" indent="0">
              <a:buFont typeface="Arial" panose="020B0604020202020204" pitchFamily="34" charset="0"/>
              <a:buNone/>
              <a:defRPr/>
            </a:pPr>
            <a:r>
              <a:rPr lang="en-US" sz="3400" b="1" dirty="0" smtClean="0"/>
              <a:t>TIPS FOR COMMUNICATING WITH BLUES</a:t>
            </a:r>
          </a:p>
          <a:p>
            <a:pPr>
              <a:defRPr/>
            </a:pPr>
            <a:r>
              <a:rPr lang="en-US" sz="3400" dirty="0" smtClean="0"/>
              <a:t> Acknowledge Them	 </a:t>
            </a:r>
          </a:p>
          <a:p>
            <a:pPr>
              <a:defRPr/>
            </a:pPr>
            <a:r>
              <a:rPr lang="en-US" sz="3400" dirty="0" smtClean="0"/>
              <a:t> Show Appreciation	 </a:t>
            </a:r>
          </a:p>
          <a:p>
            <a:pPr>
              <a:defRPr/>
            </a:pPr>
            <a:r>
              <a:rPr lang="en-US" sz="3400" dirty="0" smtClean="0"/>
              <a:t> Include them	 </a:t>
            </a:r>
          </a:p>
          <a:p>
            <a:pPr>
              <a:defRPr/>
            </a:pPr>
            <a:r>
              <a:rPr lang="en-US" sz="3400" dirty="0" smtClean="0"/>
              <a:t> Have patience	 </a:t>
            </a:r>
          </a:p>
          <a:p>
            <a:pPr>
              <a:defRPr/>
            </a:pPr>
            <a:r>
              <a:rPr lang="en-US" sz="3400" dirty="0" smtClean="0"/>
              <a:t> Don't "bark" orders	 </a:t>
            </a:r>
          </a:p>
          <a:p>
            <a:pPr>
              <a:defRPr/>
            </a:pPr>
            <a:endParaRPr lang="en-US" dirty="0" smtClean="0"/>
          </a:p>
          <a:p>
            <a:pPr>
              <a:defRPr/>
            </a:pPr>
            <a:endParaRPr lang="en-US" dirty="0"/>
          </a:p>
        </p:txBody>
      </p:sp>
      <p:sp>
        <p:nvSpPr>
          <p:cNvPr id="7" name="Content Placeholder 3"/>
          <p:cNvSpPr txBox="1">
            <a:spLocks/>
          </p:cNvSpPr>
          <p:nvPr/>
        </p:nvSpPr>
        <p:spPr bwMode="auto">
          <a:xfrm>
            <a:off x="4800600" y="1752600"/>
            <a:ext cx="4191000" cy="4953000"/>
          </a:xfrm>
          <a:prstGeom prst="rect">
            <a:avLst/>
          </a:prstGeom>
          <a:solidFill>
            <a:srgbClr val="EFC619"/>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1500" b="1" dirty="0" smtClean="0"/>
          </a:p>
          <a:p>
            <a:pPr marL="0" indent="0">
              <a:buFont typeface="Arial" panose="020B0604020202020204" pitchFamily="34" charset="0"/>
              <a:buNone/>
              <a:defRPr/>
            </a:pPr>
            <a:r>
              <a:rPr lang="en-US" b="1" dirty="0" smtClean="0"/>
              <a:t>GOLD COMMUNICATION</a:t>
            </a:r>
          </a:p>
          <a:p>
            <a:pPr marL="0" indent="0">
              <a:buFont typeface="Arial" panose="020B0604020202020204" pitchFamily="34" charset="0"/>
              <a:buNone/>
              <a:defRPr/>
            </a:pPr>
            <a:r>
              <a:rPr lang="en-US" sz="2500" dirty="0" smtClean="0"/>
              <a:t>Gold’s are generally respectful and responsible. They listen for details so they know what their part is. They usually size up a situation for what would be most appropriate before responding. </a:t>
            </a:r>
          </a:p>
          <a:p>
            <a:pPr marL="0" indent="0">
              <a:buFont typeface="Arial" panose="020B0604020202020204" pitchFamily="34" charset="0"/>
              <a:buNone/>
              <a:defRPr/>
            </a:pPr>
            <a:endParaRPr lang="en-US" sz="1500" dirty="0" smtClean="0"/>
          </a:p>
          <a:p>
            <a:pPr>
              <a:defRPr/>
            </a:pPr>
            <a:r>
              <a:rPr lang="en-US" dirty="0" smtClean="0"/>
              <a:t> Purposeful, Plans Ahead	 </a:t>
            </a:r>
          </a:p>
          <a:p>
            <a:pPr>
              <a:defRPr/>
            </a:pPr>
            <a:r>
              <a:rPr lang="en-US" dirty="0" smtClean="0"/>
              <a:t> Respectful, Appropriate	 </a:t>
            </a:r>
          </a:p>
          <a:p>
            <a:pPr>
              <a:defRPr/>
            </a:pPr>
            <a:r>
              <a:rPr lang="en-US" dirty="0" smtClean="0"/>
              <a:t> Supportive of Policies and Rules	 </a:t>
            </a:r>
          </a:p>
          <a:p>
            <a:pPr>
              <a:defRPr/>
            </a:pPr>
            <a:r>
              <a:rPr lang="en-US" dirty="0" smtClean="0"/>
              <a:t> Detail Oriented, Chronological	 </a:t>
            </a:r>
          </a:p>
          <a:p>
            <a:pPr>
              <a:defRPr/>
            </a:pPr>
            <a:r>
              <a:rPr lang="en-US" dirty="0" smtClean="0"/>
              <a:t> Loyal, Devoted	 </a:t>
            </a:r>
          </a:p>
          <a:p>
            <a:pPr marL="0" indent="0">
              <a:buFont typeface="Arial" panose="020B0604020202020204" pitchFamily="34" charset="0"/>
              <a:buNone/>
              <a:defRPr/>
            </a:pPr>
            <a:endParaRPr lang="en-US" dirty="0" smtClean="0"/>
          </a:p>
          <a:p>
            <a:pPr marL="0" indent="0">
              <a:buFont typeface="Arial" panose="020B0604020202020204" pitchFamily="34" charset="0"/>
              <a:buNone/>
              <a:defRPr/>
            </a:pPr>
            <a:r>
              <a:rPr lang="en-US" b="1" dirty="0" smtClean="0"/>
              <a:t>TIPS FOR COMMUNICATING WITH GOLDS</a:t>
            </a:r>
          </a:p>
          <a:p>
            <a:pPr>
              <a:defRPr/>
            </a:pPr>
            <a:r>
              <a:rPr lang="en-US" dirty="0" smtClean="0"/>
              <a:t> Be Prepared, Give Details	 </a:t>
            </a:r>
          </a:p>
          <a:p>
            <a:pPr>
              <a:defRPr/>
            </a:pPr>
            <a:r>
              <a:rPr lang="en-US" dirty="0" smtClean="0"/>
              <a:t> Stay on Target, be Consistent	 </a:t>
            </a:r>
          </a:p>
          <a:p>
            <a:pPr>
              <a:defRPr/>
            </a:pPr>
            <a:r>
              <a:rPr lang="en-US" dirty="0" smtClean="0"/>
              <a:t> Show Respect	 </a:t>
            </a:r>
          </a:p>
          <a:p>
            <a:pPr>
              <a:defRPr/>
            </a:pPr>
            <a:r>
              <a:rPr lang="en-US" dirty="0" smtClean="0"/>
              <a:t> Don't Interrupt	 </a:t>
            </a:r>
          </a:p>
          <a:p>
            <a:pPr>
              <a:defRPr/>
            </a:pPr>
            <a:r>
              <a:rPr lang="en-US" dirty="0" smtClean="0"/>
              <a:t> Recognize Their Contributions	  	 </a:t>
            </a:r>
          </a:p>
          <a:p>
            <a:pPr>
              <a:defRPr/>
            </a:pPr>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Green and Orange Communicators</a:t>
            </a:r>
            <a:endParaRPr lang="en-US" dirty="0"/>
          </a:p>
        </p:txBody>
      </p:sp>
      <p:sp>
        <p:nvSpPr>
          <p:cNvPr id="34819" name="Content Placeholder 2"/>
          <p:cNvSpPr>
            <a:spLocks noGrp="1"/>
          </p:cNvSpPr>
          <p:nvPr>
            <p:ph idx="1"/>
          </p:nvPr>
        </p:nvSpPr>
        <p:spPr/>
        <p:txBody>
          <a:bodyPr/>
          <a:lstStyle/>
          <a:p>
            <a:r>
              <a:rPr lang="en-US" altLang="en-US" smtClean="0"/>
              <a:t> </a:t>
            </a:r>
          </a:p>
        </p:txBody>
      </p:sp>
      <p:sp>
        <p:nvSpPr>
          <p:cNvPr id="5" name="Content Placeholder 3"/>
          <p:cNvSpPr txBox="1">
            <a:spLocks/>
          </p:cNvSpPr>
          <p:nvPr/>
        </p:nvSpPr>
        <p:spPr bwMode="auto">
          <a:xfrm>
            <a:off x="304800" y="1676400"/>
            <a:ext cx="4267200" cy="5105400"/>
          </a:xfrm>
          <a:prstGeom prst="rect">
            <a:avLst/>
          </a:prstGeom>
          <a:solidFill>
            <a:srgbClr val="25C14E"/>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40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2500" b="1" dirty="0" smtClean="0"/>
          </a:p>
          <a:p>
            <a:pPr marL="0" indent="0">
              <a:buFont typeface="Arial" panose="020B0604020202020204" pitchFamily="34" charset="0"/>
              <a:buNone/>
              <a:defRPr/>
            </a:pPr>
            <a:r>
              <a:rPr lang="en-US" sz="4000" b="1" dirty="0" smtClean="0"/>
              <a:t>GREEN COMMUNICATION</a:t>
            </a:r>
          </a:p>
          <a:p>
            <a:pPr marL="0" indent="0">
              <a:buFont typeface="Arial" panose="020B0604020202020204" pitchFamily="34" charset="0"/>
              <a:buNone/>
              <a:defRPr/>
            </a:pPr>
            <a:r>
              <a:rPr lang="en-US" sz="3400" dirty="0" smtClean="0"/>
              <a:t>Greens for the most part, communicate for the purpose of gaining or sharing information. During a conversation, their attention is usually focused on the matter at hand, not on the relationship.</a:t>
            </a:r>
          </a:p>
          <a:p>
            <a:pPr>
              <a:defRPr/>
            </a:pPr>
            <a:r>
              <a:rPr lang="en-US" sz="3400" dirty="0" smtClean="0"/>
              <a:t> </a:t>
            </a:r>
            <a:r>
              <a:rPr lang="en-US" sz="4000" dirty="0" smtClean="0"/>
              <a:t>Logical and Objective	 </a:t>
            </a:r>
          </a:p>
          <a:p>
            <a:pPr>
              <a:defRPr/>
            </a:pPr>
            <a:r>
              <a:rPr lang="en-US" sz="4000" dirty="0" smtClean="0"/>
              <a:t> Includes Facts and Information	 </a:t>
            </a:r>
          </a:p>
          <a:p>
            <a:pPr>
              <a:defRPr/>
            </a:pPr>
            <a:r>
              <a:rPr lang="en-US" sz="4000" dirty="0" smtClean="0"/>
              <a:t> Big Picture, Conceptual	 </a:t>
            </a:r>
          </a:p>
          <a:p>
            <a:pPr>
              <a:defRPr/>
            </a:pPr>
            <a:r>
              <a:rPr lang="en-US" sz="4000" dirty="0" smtClean="0"/>
              <a:t> Questioning, Critiquing 	 </a:t>
            </a:r>
          </a:p>
          <a:p>
            <a:pPr>
              <a:defRPr/>
            </a:pPr>
            <a:r>
              <a:rPr lang="en-US" sz="4000" dirty="0" smtClean="0"/>
              <a:t> Wry Sense of Humor</a:t>
            </a:r>
            <a:r>
              <a:rPr lang="en-US" sz="4000" b="1" dirty="0" smtClean="0"/>
              <a:t>	 </a:t>
            </a:r>
          </a:p>
          <a:p>
            <a:pPr marL="0" indent="0">
              <a:buFont typeface="Arial" panose="020B0604020202020204" pitchFamily="34" charset="0"/>
              <a:buNone/>
              <a:defRPr/>
            </a:pPr>
            <a:r>
              <a:rPr lang="en-US" sz="4000" b="1" dirty="0" smtClean="0"/>
              <a:t> </a:t>
            </a:r>
          </a:p>
          <a:p>
            <a:pPr marL="0" indent="0">
              <a:buFont typeface="Arial" panose="020B0604020202020204" pitchFamily="34" charset="0"/>
              <a:buNone/>
              <a:defRPr/>
            </a:pPr>
            <a:r>
              <a:rPr lang="en-US" sz="4000" b="1" dirty="0" smtClean="0"/>
              <a:t>TIPS FOR COMMUNICATING WITH GREENS</a:t>
            </a:r>
          </a:p>
          <a:p>
            <a:pPr>
              <a:defRPr/>
            </a:pPr>
            <a:r>
              <a:rPr lang="en-US" sz="4000" dirty="0" smtClean="0"/>
              <a:t>Allow Them Time to Ponder	 </a:t>
            </a:r>
          </a:p>
          <a:p>
            <a:pPr>
              <a:defRPr/>
            </a:pPr>
            <a:r>
              <a:rPr lang="en-US" sz="4000" dirty="0" smtClean="0"/>
              <a:t>Skip the "small talk"	 </a:t>
            </a:r>
          </a:p>
          <a:p>
            <a:pPr>
              <a:defRPr/>
            </a:pPr>
            <a:r>
              <a:rPr lang="en-US" sz="4000" dirty="0" smtClean="0"/>
              <a:t>Avoid Redundancy	 </a:t>
            </a:r>
          </a:p>
          <a:p>
            <a:pPr>
              <a:defRPr/>
            </a:pPr>
            <a:r>
              <a:rPr lang="en-US" sz="4000" dirty="0" smtClean="0"/>
              <a:t>Give Big Picture or Point first, then fill in details if asked	 </a:t>
            </a:r>
          </a:p>
          <a:p>
            <a:pPr>
              <a:defRPr/>
            </a:pPr>
            <a:r>
              <a:rPr lang="en-US" sz="4000" dirty="0" smtClean="0"/>
              <a:t>Don't misinterpret their need for info as interrogation</a:t>
            </a:r>
            <a:r>
              <a:rPr lang="en-US" sz="3400" dirty="0" smtClean="0"/>
              <a:t>	 </a:t>
            </a:r>
          </a:p>
          <a:p>
            <a:pPr>
              <a:defRPr/>
            </a:pPr>
            <a:endParaRPr lang="en-US" dirty="0" smtClean="0"/>
          </a:p>
          <a:p>
            <a:pPr>
              <a:defRPr/>
            </a:pPr>
            <a:endParaRPr lang="en-US" dirty="0"/>
          </a:p>
        </p:txBody>
      </p:sp>
      <p:sp>
        <p:nvSpPr>
          <p:cNvPr id="6" name="Content Placeholder 3"/>
          <p:cNvSpPr txBox="1">
            <a:spLocks/>
          </p:cNvSpPr>
          <p:nvPr/>
        </p:nvSpPr>
        <p:spPr bwMode="auto">
          <a:xfrm>
            <a:off x="4724400" y="1676400"/>
            <a:ext cx="4267200" cy="5105400"/>
          </a:xfrm>
          <a:prstGeom prst="rect">
            <a:avLst/>
          </a:prstGeom>
          <a:solidFill>
            <a:srgbClr val="F78C2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endParaRPr lang="en-US" sz="1700" b="1" smtClean="0"/>
          </a:p>
          <a:p>
            <a:pPr marL="0" indent="0">
              <a:buFont typeface="Arial" panose="020B0604020202020204" pitchFamily="34" charset="0"/>
              <a:buNone/>
              <a:defRPr/>
            </a:pPr>
            <a:r>
              <a:rPr lang="en-US" sz="3400" b="1" smtClean="0"/>
              <a:t>ORANGE COMMUNICATION </a:t>
            </a:r>
          </a:p>
          <a:p>
            <a:pPr marL="0" indent="0">
              <a:buFont typeface="Arial" panose="020B0604020202020204" pitchFamily="34" charset="0"/>
              <a:buNone/>
              <a:defRPr/>
            </a:pPr>
            <a:r>
              <a:rPr lang="en-US" smtClean="0"/>
              <a:t>Generally, Oranges want to share their opinion the minute it hits their mind. Interested in taking action and being expedient, they may skip the softeners and go straight for the "punch-line". </a:t>
            </a:r>
          </a:p>
          <a:p>
            <a:pPr>
              <a:defRPr/>
            </a:pPr>
            <a:r>
              <a:rPr lang="en-US" sz="3400" smtClean="0"/>
              <a:t> Casual, Playful	 </a:t>
            </a:r>
          </a:p>
          <a:p>
            <a:pPr>
              <a:defRPr/>
            </a:pPr>
            <a:r>
              <a:rPr lang="en-US" sz="3400" smtClean="0"/>
              <a:t> Spontaneous, Now Oriented	 </a:t>
            </a:r>
          </a:p>
          <a:p>
            <a:pPr>
              <a:defRPr/>
            </a:pPr>
            <a:r>
              <a:rPr lang="en-US" sz="3400" smtClean="0"/>
              <a:t> Fast-Paced, Changes Subjects Quickly	 </a:t>
            </a:r>
          </a:p>
          <a:p>
            <a:pPr>
              <a:defRPr/>
            </a:pPr>
            <a:r>
              <a:rPr lang="en-US" sz="3400" smtClean="0"/>
              <a:t> Straightforward	 </a:t>
            </a:r>
          </a:p>
          <a:p>
            <a:pPr>
              <a:defRPr/>
            </a:pPr>
            <a:r>
              <a:rPr lang="en-US" sz="3400" smtClean="0"/>
              <a:t> Active, Involved, Mobile </a:t>
            </a:r>
            <a:r>
              <a:rPr lang="en-US" sz="3400" b="1" smtClean="0"/>
              <a:t>	 </a:t>
            </a:r>
          </a:p>
          <a:p>
            <a:pPr marL="0" indent="0">
              <a:buFont typeface="Arial" panose="020B0604020202020204" pitchFamily="34" charset="0"/>
              <a:buNone/>
              <a:defRPr/>
            </a:pPr>
            <a:endParaRPr lang="en-US" sz="3400" b="1" smtClean="0"/>
          </a:p>
          <a:p>
            <a:pPr marL="0" indent="0">
              <a:buFont typeface="Arial" panose="020B0604020202020204" pitchFamily="34" charset="0"/>
              <a:buNone/>
              <a:defRPr/>
            </a:pPr>
            <a:r>
              <a:rPr lang="en-US" sz="3400" b="1" smtClean="0"/>
              <a:t> TIPS FOR COMMUNICATING WITH ORANGES</a:t>
            </a:r>
          </a:p>
          <a:p>
            <a:pPr>
              <a:defRPr/>
            </a:pPr>
            <a:r>
              <a:rPr lang="en-US" sz="3400" smtClean="0"/>
              <a:t> Use "Sound Bites"	 </a:t>
            </a:r>
          </a:p>
          <a:p>
            <a:pPr>
              <a:defRPr/>
            </a:pPr>
            <a:r>
              <a:rPr lang="en-US" sz="3400" smtClean="0"/>
              <a:t> Move with Them While They Multitask</a:t>
            </a:r>
          </a:p>
          <a:p>
            <a:pPr>
              <a:defRPr/>
            </a:pPr>
            <a:r>
              <a:rPr lang="en-US" sz="3400" smtClean="0"/>
              <a:t> Appreciate Their Flair	 </a:t>
            </a:r>
          </a:p>
          <a:p>
            <a:pPr>
              <a:defRPr/>
            </a:pPr>
            <a:r>
              <a:rPr lang="en-US" sz="3400" smtClean="0"/>
              <a:t> Allow Options and Flexibility	 </a:t>
            </a:r>
          </a:p>
          <a:p>
            <a:pPr>
              <a:defRPr/>
            </a:pPr>
            <a:r>
              <a:rPr lang="en-US" sz="3400" smtClean="0"/>
              <a:t> Lighten Up</a:t>
            </a:r>
            <a:r>
              <a:rPr lang="en-US" sz="3400" b="1" smtClean="0"/>
              <a:t>	  </a:t>
            </a:r>
            <a:r>
              <a:rPr lang="en-US" b="1" smtClean="0"/>
              <a:t>	</a:t>
            </a:r>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DSMA 0399 -- NCBO Developmental Mathematics</a:t>
            </a:r>
            <a:br>
              <a:rPr lang="en-US" dirty="0"/>
            </a:br>
            <a:endParaRPr lang="en-US" dirty="0"/>
          </a:p>
        </p:txBody>
      </p:sp>
      <p:sp>
        <p:nvSpPr>
          <p:cNvPr id="8195" name="Content Placeholder 2"/>
          <p:cNvSpPr>
            <a:spLocks noGrp="1"/>
          </p:cNvSpPr>
          <p:nvPr>
            <p:ph idx="1"/>
          </p:nvPr>
        </p:nvSpPr>
        <p:spPr/>
        <p:txBody>
          <a:bodyPr/>
          <a:lstStyle/>
          <a:p>
            <a:r>
              <a:rPr lang="en-US" altLang="en-US" sz="2800" smtClean="0"/>
              <a:t>Students can complete up to three levels of Developmental Mathematics -- Pre-Algebra, Beginning Algebra, and Intermediate Algebra.</a:t>
            </a:r>
          </a:p>
          <a:p>
            <a:r>
              <a:rPr lang="en-US" altLang="en-US" sz="2800" smtClean="0"/>
              <a:t>Students are provided with the opportunity to master the concepts needed to proceed to the next developmental/college course by working at their own pace in their own learning style.</a:t>
            </a:r>
          </a:p>
          <a:p>
            <a:endParaRPr lang="en-US" altLang="en-US" smtClean="0"/>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Color Communication Vs. Levels Completed</a:t>
            </a:r>
            <a:endParaRPr lang="en-US" dirty="0"/>
          </a:p>
        </p:txBody>
      </p:sp>
      <p:graphicFrame>
        <p:nvGraphicFramePr>
          <p:cNvPr id="4" name="Content Placeholder 3"/>
          <p:cNvGraphicFramePr>
            <a:graphicFrameLocks noGrp="1"/>
          </p:cNvGraphicFramePr>
          <p:nvPr>
            <p:ph idx="1"/>
          </p:nvPr>
        </p:nvGraphicFramePr>
        <p:xfrm>
          <a:off x="304800" y="1905000"/>
          <a:ext cx="8610601" cy="3809998"/>
        </p:xfrm>
        <a:graphic>
          <a:graphicData uri="http://schemas.openxmlformats.org/drawingml/2006/table">
            <a:tbl>
              <a:tblPr firstRow="1" bandRow="1">
                <a:tableStyleId>{5C22544A-7EE6-4342-B048-85BDC9FD1C3A}</a:tableStyleId>
              </a:tblPr>
              <a:tblGrid>
                <a:gridCol w="1790323"/>
                <a:gridCol w="739216"/>
                <a:gridCol w="719745"/>
                <a:gridCol w="649857"/>
                <a:gridCol w="649857"/>
                <a:gridCol w="617363"/>
                <a:gridCol w="861060"/>
                <a:gridCol w="861060"/>
                <a:gridCol w="861060"/>
                <a:gridCol w="861060"/>
              </a:tblGrid>
              <a:tr h="819623">
                <a:tc rowSpan="2">
                  <a:txBody>
                    <a:bodyPr/>
                    <a:lstStyle/>
                    <a:p>
                      <a:pPr algn="ctr" fontAlgn="b"/>
                      <a:r>
                        <a:rPr lang="en-US" sz="1800" b="0" i="0" u="none" strike="noStrike" dirty="0">
                          <a:solidFill>
                            <a:srgbClr val="000000"/>
                          </a:solidFill>
                          <a:effectLst/>
                          <a:latin typeface="Calibri" panose="020F0502020204030204" pitchFamily="34" charset="0"/>
                        </a:rPr>
                        <a:t>Color Communication</a:t>
                      </a:r>
                    </a:p>
                    <a:p>
                      <a:pPr algn="ctr" fontAlgn="b"/>
                      <a:r>
                        <a:rPr lang="en-US" sz="1800" b="0" i="0" u="none" strike="noStrike" dirty="0">
                          <a:solidFill>
                            <a:srgbClr val="000000"/>
                          </a:solidFill>
                          <a:effectLst/>
                          <a:latin typeface="Calibri" panose="020F0502020204030204" pitchFamily="34" charset="0"/>
                        </a:rPr>
                        <a:t>Survey</a:t>
                      </a:r>
                    </a:p>
                  </a:txBody>
                  <a:tcPr marL="9525" marR="9525" marT="9525" marB="0" anchor="ctr"/>
                </a:tc>
                <a:tc rowSpan="2">
                  <a:txBody>
                    <a:bodyPr/>
                    <a:lstStyle/>
                    <a:p>
                      <a:pPr algn="ctr" fontAlgn="b"/>
                      <a:r>
                        <a:rPr lang="en-US" sz="1800" b="0" i="0" u="none" strike="noStrike" dirty="0">
                          <a:solidFill>
                            <a:srgbClr val="000000"/>
                          </a:solidFill>
                          <a:effectLst/>
                          <a:latin typeface="Calibri" panose="020F0502020204030204" pitchFamily="34" charset="0"/>
                        </a:rPr>
                        <a:t>Total</a:t>
                      </a:r>
                    </a:p>
                  </a:txBody>
                  <a:tcPr marL="9525" marR="9525" marT="9525" marB="0" anchor="ctr"/>
                </a:tc>
                <a:tc gridSpan="5">
                  <a:txBody>
                    <a:bodyPr/>
                    <a:lstStyle/>
                    <a:p>
                      <a:pPr algn="ctr" fontAlgn="b"/>
                      <a:r>
                        <a:rPr lang="en-US" sz="18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US" sz="18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c hMerge="1">
                  <a:txBody>
                    <a:bodyPr/>
                    <a:lstStyle/>
                    <a:p>
                      <a:endParaRPr lang="en-US"/>
                    </a:p>
                  </a:txBody>
                  <a:tcPr/>
                </a:tc>
              </a:tr>
              <a:tr h="819623">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Passed</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&lt;C or Drop</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Enrolled</a:t>
                      </a:r>
                    </a:p>
                  </a:txBody>
                  <a:tcPr marL="9525" marR="9525" marT="9525" marB="0" anchor="ctr"/>
                </a:tc>
              </a:tr>
              <a:tr h="542688">
                <a:tc>
                  <a:txBody>
                    <a:bodyPr/>
                    <a:lstStyle/>
                    <a:p>
                      <a:pPr algn="ctr" fontAlgn="b"/>
                      <a:r>
                        <a:rPr lang="en-US" sz="1800" b="0" i="0" u="none" strike="noStrike" dirty="0">
                          <a:solidFill>
                            <a:srgbClr val="000000"/>
                          </a:solidFill>
                          <a:effectLst/>
                          <a:latin typeface="Calibri" panose="020F0502020204030204" pitchFamily="34" charset="0"/>
                        </a:rPr>
                        <a:t>Blue</a:t>
                      </a:r>
                    </a:p>
                  </a:txBody>
                  <a:tcPr marL="9525" marR="9525" marT="9525" marB="0" anchor="ctr"/>
                </a:tc>
                <a:tc>
                  <a:txBody>
                    <a:bodyPr/>
                    <a:lstStyle/>
                    <a:p>
                      <a:pPr algn="ctr" fontAlgn="b"/>
                      <a:r>
                        <a:rPr lang="en-US" sz="1800" b="0" i="0" u="none" strike="noStrike" dirty="0">
                          <a:solidFill>
                            <a:schemeClr val="tx1"/>
                          </a:solidFill>
                          <a:effectLst/>
                          <a:latin typeface="Calibri" panose="020F0502020204030204" pitchFamily="34" charset="0"/>
                        </a:rPr>
                        <a:t>109</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ctr"/>
                </a:tc>
              </a:tr>
              <a:tr h="542688">
                <a:tc>
                  <a:txBody>
                    <a:bodyPr/>
                    <a:lstStyle/>
                    <a:p>
                      <a:pPr algn="ctr" fontAlgn="b"/>
                      <a:r>
                        <a:rPr lang="en-US" sz="1800" b="0" i="0" u="none" strike="noStrike" dirty="0">
                          <a:solidFill>
                            <a:srgbClr val="000000"/>
                          </a:solidFill>
                          <a:effectLst/>
                          <a:latin typeface="Calibri" panose="020F0502020204030204" pitchFamily="34" charset="0"/>
                        </a:rPr>
                        <a:t>Gold</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r>
              <a:tr h="542688">
                <a:tc>
                  <a:txBody>
                    <a:bodyPr/>
                    <a:lstStyle/>
                    <a:p>
                      <a:pPr algn="ctr" fontAlgn="b"/>
                      <a:r>
                        <a:rPr lang="en-US" sz="1800" b="0" i="0" u="none" strike="noStrike" dirty="0">
                          <a:solidFill>
                            <a:srgbClr val="000000"/>
                          </a:solidFill>
                          <a:effectLst/>
                          <a:latin typeface="Calibri" panose="020F0502020204030204" pitchFamily="34" charset="0"/>
                        </a:rPr>
                        <a:t>Green</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24%</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14%</a:t>
                      </a:r>
                    </a:p>
                  </a:txBody>
                  <a:tcPr marL="9525" marR="9525" marT="9525" marB="0" anchor="ctr"/>
                </a:tc>
              </a:tr>
              <a:tr h="542688">
                <a:tc>
                  <a:txBody>
                    <a:bodyPr/>
                    <a:lstStyle/>
                    <a:p>
                      <a:pPr algn="ctr" fontAlgn="b"/>
                      <a:r>
                        <a:rPr lang="en-US" sz="1800" b="0" i="0" u="none" strike="noStrike" dirty="0">
                          <a:solidFill>
                            <a:srgbClr val="000000"/>
                          </a:solidFill>
                          <a:effectLst/>
                          <a:latin typeface="Calibri" panose="020F0502020204030204" pitchFamily="34" charset="0"/>
                        </a:rPr>
                        <a:t>Orange</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8%</a:t>
                      </a:r>
                    </a:p>
                  </a:txBody>
                  <a:tcPr marL="9525" marR="9525" marT="9525" marB="0" anchor="ctr"/>
                </a:tc>
              </a:tr>
            </a:tbl>
          </a:graphicData>
        </a:graphic>
      </p:graphicFrame>
      <p:sp>
        <p:nvSpPr>
          <p:cNvPr id="3" name="TextBox 2"/>
          <p:cNvSpPr txBox="1"/>
          <p:nvPr/>
        </p:nvSpPr>
        <p:spPr>
          <a:xfrm>
            <a:off x="2057400" y="5791200"/>
            <a:ext cx="7010400" cy="461665"/>
          </a:xfrm>
          <a:prstGeom prst="rect">
            <a:avLst/>
          </a:prstGeom>
          <a:noFill/>
        </p:spPr>
        <p:txBody>
          <a:bodyPr wrap="square" rtlCol="0">
            <a:spAutoFit/>
          </a:bodyPr>
          <a:lstStyle/>
          <a:p>
            <a:r>
              <a:rPr lang="en-US" sz="2400" dirty="0" smtClean="0">
                <a:solidFill>
                  <a:schemeClr val="accent2">
                    <a:lumMod val="75000"/>
                  </a:schemeClr>
                </a:solidFill>
              </a:rPr>
              <a:t>Team:  3 Greens, 2 Blues, and 1 Gold.</a:t>
            </a:r>
            <a:endParaRPr lang="en-US" sz="2400" dirty="0">
              <a:solidFill>
                <a:schemeClr val="accent2">
                  <a:lumMod val="75000"/>
                </a:schemeClr>
              </a:solidFill>
            </a:endParaRPr>
          </a:p>
        </p:txBody>
      </p:sp>
      <p:sp>
        <p:nvSpPr>
          <p:cNvPr id="5" name="TextBox 4"/>
          <p:cNvSpPr txBox="1"/>
          <p:nvPr/>
        </p:nvSpPr>
        <p:spPr>
          <a:xfrm>
            <a:off x="304800" y="6252865"/>
            <a:ext cx="7696200" cy="400110"/>
          </a:xfrm>
          <a:prstGeom prst="rect">
            <a:avLst/>
          </a:prstGeom>
          <a:noFill/>
        </p:spPr>
        <p:txBody>
          <a:bodyPr wrap="square" rtlCol="0">
            <a:spAutoFit/>
          </a:bodyPr>
          <a:lstStyle/>
          <a:p>
            <a:pPr algn="ctr"/>
            <a:r>
              <a:rPr lang="en-US" sz="2000" dirty="0" smtClean="0">
                <a:solidFill>
                  <a:srgbClr val="FF0000"/>
                </a:solidFill>
              </a:rPr>
              <a:t>Program provides opportunity for success for each communication style.</a:t>
            </a:r>
            <a:endParaRPr lang="en-US" sz="20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VARK Study Strategies</a:t>
            </a:r>
          </a:p>
        </p:txBody>
      </p:sp>
      <p:sp>
        <p:nvSpPr>
          <p:cNvPr id="5" name="Content Placeholder 3"/>
          <p:cNvSpPr>
            <a:spLocks noGrp="1"/>
          </p:cNvSpPr>
          <p:nvPr>
            <p:ph idx="1"/>
          </p:nvPr>
        </p:nvSpPr>
        <p:spPr>
          <a:xfrm>
            <a:off x="457200" y="1752600"/>
            <a:ext cx="4191000" cy="4191000"/>
          </a:xfrm>
          <a:ln w="12700">
            <a:solidFill>
              <a:schemeClr val="tx1"/>
            </a:solidFill>
          </a:ln>
        </p:spPr>
        <p:txBody>
          <a:bodyPr>
            <a:normAutofit fontScale="55000" lnSpcReduction="20000"/>
          </a:bodyPr>
          <a:lstStyle/>
          <a:p>
            <a:pPr marL="0" indent="0" algn="ctr">
              <a:buFont typeface="Arial" panose="020B0604020202020204" pitchFamily="34" charset="0"/>
              <a:buNone/>
              <a:defRPr/>
            </a:pPr>
            <a:r>
              <a:rPr lang="en-US" b="1" dirty="0" smtClean="0"/>
              <a:t>Aural Learner</a:t>
            </a:r>
          </a:p>
          <a:p>
            <a:pPr>
              <a:defRPr/>
            </a:pPr>
            <a:endParaRPr lang="en-US" dirty="0"/>
          </a:p>
          <a:p>
            <a:pPr>
              <a:lnSpc>
                <a:spcPct val="120000"/>
              </a:lnSpc>
              <a:defRPr/>
            </a:pPr>
            <a:r>
              <a:rPr lang="en-US" dirty="0" smtClean="0"/>
              <a:t>Read your notes aloud.</a:t>
            </a:r>
          </a:p>
          <a:p>
            <a:pPr>
              <a:lnSpc>
                <a:spcPct val="120000"/>
              </a:lnSpc>
              <a:defRPr/>
            </a:pPr>
            <a:r>
              <a:rPr lang="en-US" dirty="0" smtClean="0"/>
              <a:t>Explain your notes to another auditory learner.</a:t>
            </a:r>
          </a:p>
          <a:p>
            <a:pPr>
              <a:lnSpc>
                <a:spcPct val="120000"/>
              </a:lnSpc>
              <a:defRPr/>
            </a:pPr>
            <a:r>
              <a:rPr lang="en-US" dirty="0" smtClean="0"/>
              <a:t>Ask others to “hear” you restate the material.</a:t>
            </a:r>
          </a:p>
          <a:p>
            <a:pPr>
              <a:lnSpc>
                <a:spcPct val="120000"/>
              </a:lnSpc>
              <a:defRPr/>
            </a:pPr>
            <a:r>
              <a:rPr lang="en-US" dirty="0" smtClean="0"/>
              <a:t>Record your notes.</a:t>
            </a:r>
          </a:p>
          <a:p>
            <a:pPr>
              <a:lnSpc>
                <a:spcPct val="120000"/>
              </a:lnSpc>
              <a:defRPr/>
            </a:pPr>
            <a:r>
              <a:rPr lang="en-US" dirty="0" smtClean="0"/>
              <a:t>Realize that your notes may be incomplete, you may become so involved in listening that you </a:t>
            </a:r>
            <a:r>
              <a:rPr lang="en-US" dirty="0" smtClean="0">
                <a:solidFill>
                  <a:srgbClr val="FF0000"/>
                </a:solidFill>
              </a:rPr>
              <a:t>forget to take complete notes. </a:t>
            </a:r>
            <a:r>
              <a:rPr lang="en-US" dirty="0" smtClean="0"/>
              <a:t>Talk with other students to help fill out your notes. </a:t>
            </a:r>
            <a:endParaRPr lang="en-US" dirty="0"/>
          </a:p>
        </p:txBody>
      </p:sp>
      <p:sp>
        <p:nvSpPr>
          <p:cNvPr id="6" name="Content Placeholder 3"/>
          <p:cNvSpPr txBox="1">
            <a:spLocks/>
          </p:cNvSpPr>
          <p:nvPr/>
        </p:nvSpPr>
        <p:spPr>
          <a:xfrm>
            <a:off x="4876800" y="1752600"/>
            <a:ext cx="4040188" cy="4038600"/>
          </a:xfrm>
          <a:prstGeom prst="rect">
            <a:avLst/>
          </a:prstGeom>
          <a:solidFill>
            <a:schemeClr val="bg1"/>
          </a:solidFill>
          <a:ln>
            <a:solidFill>
              <a:schemeClr val="tx1"/>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1800" b="1" dirty="0" smtClean="0"/>
              <a:t>Visual Learner</a:t>
            </a:r>
          </a:p>
          <a:p>
            <a:pPr marL="0" indent="0">
              <a:buFont typeface="Arial" panose="020B0604020202020204" pitchFamily="34" charset="0"/>
              <a:buNone/>
              <a:defRPr/>
            </a:pPr>
            <a:endParaRPr lang="en-US" sz="1800" dirty="0" smtClean="0"/>
          </a:p>
          <a:p>
            <a:pPr>
              <a:defRPr/>
            </a:pPr>
            <a:r>
              <a:rPr lang="en-US" sz="1800" dirty="0" smtClean="0"/>
              <a:t>Convert your lecture notes to a visual format.</a:t>
            </a:r>
          </a:p>
          <a:p>
            <a:pPr>
              <a:defRPr/>
            </a:pPr>
            <a:r>
              <a:rPr lang="en-US" sz="1800" dirty="0" smtClean="0"/>
              <a:t>Study the placement of items, </a:t>
            </a:r>
            <a:r>
              <a:rPr lang="en-US" sz="1800" dirty="0" smtClean="0">
                <a:solidFill>
                  <a:srgbClr val="FF0000"/>
                </a:solidFill>
              </a:rPr>
              <a:t>colors, </a:t>
            </a:r>
            <a:r>
              <a:rPr lang="en-US" sz="1800" dirty="0" smtClean="0"/>
              <a:t>and shapes in your text book.</a:t>
            </a:r>
          </a:p>
          <a:p>
            <a:pPr>
              <a:defRPr/>
            </a:pPr>
            <a:r>
              <a:rPr lang="en-US" sz="1800" dirty="0" smtClean="0"/>
              <a:t>Put complex concepts into flow charts or graphs.</a:t>
            </a:r>
          </a:p>
          <a:p>
            <a:pPr>
              <a:defRPr/>
            </a:pPr>
            <a:r>
              <a:rPr lang="en-US" sz="1800" dirty="0" smtClean="0"/>
              <a:t>Use mind or </a:t>
            </a:r>
            <a:r>
              <a:rPr lang="en-US" sz="1800" dirty="0" smtClean="0">
                <a:solidFill>
                  <a:srgbClr val="FF0000"/>
                </a:solidFill>
              </a:rPr>
              <a:t>concept mapping </a:t>
            </a:r>
            <a:r>
              <a:rPr lang="en-US" sz="1800" dirty="0" smtClean="0"/>
              <a:t>in your note taking.</a:t>
            </a:r>
          </a:p>
          <a:p>
            <a:pPr>
              <a:defRPr/>
            </a:pPr>
            <a:r>
              <a:rPr lang="en-US" sz="1800" dirty="0" smtClean="0"/>
              <a:t>Redraw ideas you create from memory.</a:t>
            </a:r>
            <a:endParaRPr lang="en-US" sz="1800" dirty="0"/>
          </a:p>
        </p:txBody>
      </p:sp>
    </p:spTree>
  </p:cSld>
  <p:clrMapOvr>
    <a:masterClrMapping/>
  </p:clrMapOvr>
  <p:transition spd="med" advClick="0" advTm="20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VARK Study Strategies</a:t>
            </a:r>
          </a:p>
        </p:txBody>
      </p:sp>
      <p:sp>
        <p:nvSpPr>
          <p:cNvPr id="4" name="Content Placeholder 3"/>
          <p:cNvSpPr>
            <a:spLocks noGrp="1"/>
          </p:cNvSpPr>
          <p:nvPr>
            <p:ph idx="1"/>
          </p:nvPr>
        </p:nvSpPr>
        <p:spPr>
          <a:xfrm>
            <a:off x="228600" y="1895475"/>
            <a:ext cx="4038600" cy="4200525"/>
          </a:xfrm>
          <a:ln>
            <a:solidFill>
              <a:schemeClr val="tx1"/>
            </a:solidFill>
          </a:ln>
        </p:spPr>
        <p:txBody>
          <a:bodyPr>
            <a:normAutofit/>
          </a:bodyPr>
          <a:lstStyle/>
          <a:p>
            <a:pPr marL="0" indent="0" algn="ctr">
              <a:buFont typeface="Arial" panose="020B0604020202020204" pitchFamily="34" charset="0"/>
              <a:buNone/>
              <a:defRPr/>
            </a:pPr>
            <a:r>
              <a:rPr lang="en-US" sz="1800" b="1" dirty="0" smtClean="0"/>
              <a:t>Read/Write Learner</a:t>
            </a:r>
          </a:p>
          <a:p>
            <a:pPr>
              <a:defRPr/>
            </a:pPr>
            <a:endParaRPr lang="en-US" sz="1800" dirty="0"/>
          </a:p>
          <a:p>
            <a:pPr>
              <a:defRPr/>
            </a:pPr>
            <a:r>
              <a:rPr lang="en-US" sz="1800" dirty="0" smtClean="0"/>
              <a:t>Write your lecture notes out by hand, then type them up when you get home.</a:t>
            </a:r>
          </a:p>
          <a:p>
            <a:pPr>
              <a:defRPr/>
            </a:pPr>
            <a:r>
              <a:rPr lang="en-US" sz="1800" dirty="0" smtClean="0"/>
              <a:t>Use a structured note taking system like Cornell. </a:t>
            </a:r>
          </a:p>
          <a:p>
            <a:pPr>
              <a:defRPr/>
            </a:pPr>
            <a:r>
              <a:rPr lang="en-US" sz="1800" dirty="0" smtClean="0"/>
              <a:t>Put ideas and principles in different words.</a:t>
            </a:r>
          </a:p>
          <a:p>
            <a:pPr>
              <a:defRPr/>
            </a:pPr>
            <a:r>
              <a:rPr lang="en-US" sz="1800" dirty="0" smtClean="0">
                <a:solidFill>
                  <a:srgbClr val="FF0000"/>
                </a:solidFill>
              </a:rPr>
              <a:t>Translate graphs, and diagrams and charts into text</a:t>
            </a:r>
            <a:r>
              <a:rPr lang="en-US" sz="1800" dirty="0" smtClean="0"/>
              <a:t>.</a:t>
            </a:r>
          </a:p>
          <a:p>
            <a:pPr>
              <a:defRPr/>
            </a:pPr>
            <a:r>
              <a:rPr lang="en-US" sz="1800" dirty="0" smtClean="0"/>
              <a:t>Read your notes (silently) again and again. </a:t>
            </a:r>
          </a:p>
          <a:p>
            <a:pPr>
              <a:defRPr/>
            </a:pPr>
            <a:endParaRPr lang="en-US" sz="1800" dirty="0"/>
          </a:p>
        </p:txBody>
      </p:sp>
      <p:sp>
        <p:nvSpPr>
          <p:cNvPr id="5" name="Content Placeholder 3"/>
          <p:cNvSpPr txBox="1">
            <a:spLocks/>
          </p:cNvSpPr>
          <p:nvPr/>
        </p:nvSpPr>
        <p:spPr>
          <a:xfrm>
            <a:off x="4419600" y="1905000"/>
            <a:ext cx="4495800" cy="3886200"/>
          </a:xfrm>
          <a:prstGeom prst="rect">
            <a:avLst/>
          </a:prstGeom>
          <a:solidFill>
            <a:schemeClr val="bg1"/>
          </a:solidFill>
          <a:ln>
            <a:solidFill>
              <a:schemeClr val="tx1"/>
            </a:solidFill>
          </a:ln>
        </p:spPr>
        <p:txBody>
          <a:bodyPr>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b="1" dirty="0" smtClean="0"/>
              <a:t>Kinesthetic Learner</a:t>
            </a:r>
            <a:endParaRPr lang="en-US" b="1" dirty="0"/>
          </a:p>
          <a:p>
            <a:pPr>
              <a:defRPr/>
            </a:pPr>
            <a:endParaRPr lang="en-US" dirty="0" smtClean="0"/>
          </a:p>
          <a:p>
            <a:pPr>
              <a:defRPr/>
            </a:pPr>
            <a:r>
              <a:rPr lang="en-US" dirty="0" smtClean="0"/>
              <a:t>Talk over your notes with another “K” person. </a:t>
            </a:r>
          </a:p>
          <a:p>
            <a:pPr>
              <a:defRPr/>
            </a:pPr>
            <a:r>
              <a:rPr lang="en-US" dirty="0" smtClean="0"/>
              <a:t>Use photos and pictures to make ideas come to life.</a:t>
            </a:r>
          </a:p>
          <a:p>
            <a:pPr>
              <a:defRPr/>
            </a:pPr>
            <a:r>
              <a:rPr lang="en-US" dirty="0" smtClean="0"/>
              <a:t>Go back to the lab, your manual, or your notes that </a:t>
            </a:r>
            <a:r>
              <a:rPr lang="en-US" dirty="0" smtClean="0">
                <a:solidFill>
                  <a:srgbClr val="FF0000"/>
                </a:solidFill>
              </a:rPr>
              <a:t>include real examples.</a:t>
            </a:r>
          </a:p>
          <a:p>
            <a:pPr>
              <a:defRPr/>
            </a:pPr>
            <a:r>
              <a:rPr lang="en-US" dirty="0" smtClean="0"/>
              <a:t>Remember that your lecture notes will have real gaps if topics weren’t concrete or relevant to you.</a:t>
            </a:r>
          </a:p>
          <a:p>
            <a:pPr>
              <a:defRPr/>
            </a:pPr>
            <a:r>
              <a:rPr lang="en-US" dirty="0" smtClean="0"/>
              <a:t>Use case studies to help you learn abstract principles.</a:t>
            </a:r>
          </a:p>
          <a:p>
            <a:pPr>
              <a:defRPr/>
            </a:pPr>
            <a:endParaRPr lang="en-US" dirty="0" smtClean="0"/>
          </a:p>
        </p:txBody>
      </p:sp>
    </p:spTree>
  </p:cSld>
  <p:clrMapOvr>
    <a:masterClrMapping/>
  </p:clrMapOvr>
  <p:transition spd="med" advClick="0" advTm="20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VARK Results Vs. Levels Completed</a:t>
            </a:r>
            <a:endParaRPr lang="en-US" dirty="0"/>
          </a:p>
        </p:txBody>
      </p:sp>
      <p:graphicFrame>
        <p:nvGraphicFramePr>
          <p:cNvPr id="4" name="Content Placeholder 3"/>
          <p:cNvGraphicFramePr>
            <a:graphicFrameLocks noGrp="1"/>
          </p:cNvGraphicFramePr>
          <p:nvPr>
            <p:ph idx="1"/>
          </p:nvPr>
        </p:nvGraphicFramePr>
        <p:xfrm>
          <a:off x="152400" y="1828800"/>
          <a:ext cx="8763000" cy="3962400"/>
        </p:xfrm>
        <a:graphic>
          <a:graphicData uri="http://schemas.openxmlformats.org/drawingml/2006/table">
            <a:tbl>
              <a:tblPr firstRow="1" bandRow="1">
                <a:tableStyleId>{5C22544A-7EE6-4342-B048-85BDC9FD1C3A}</a:tableStyleId>
              </a:tblPr>
              <a:tblGrid>
                <a:gridCol w="1388198"/>
                <a:gridCol w="694099"/>
                <a:gridCol w="780861"/>
                <a:gridCol w="867624"/>
                <a:gridCol w="867624"/>
                <a:gridCol w="659394"/>
                <a:gridCol w="876300"/>
                <a:gridCol w="876300"/>
                <a:gridCol w="876300"/>
                <a:gridCol w="876300"/>
              </a:tblGrid>
              <a:tr h="546365">
                <a:tc rowSpan="2">
                  <a:txBody>
                    <a:bodyPr/>
                    <a:lstStyle/>
                    <a:p>
                      <a:pPr algn="ctr" fontAlgn="b"/>
                      <a:r>
                        <a:rPr lang="en-US" sz="1800" b="0" i="0" u="none" strike="noStrike" dirty="0">
                          <a:solidFill>
                            <a:srgbClr val="000000"/>
                          </a:solidFill>
                          <a:effectLst/>
                          <a:latin typeface="Calibri" panose="020F0502020204030204" pitchFamily="34" charset="0"/>
                        </a:rPr>
                        <a:t>VARK Survey</a:t>
                      </a:r>
                    </a:p>
                  </a:txBody>
                  <a:tcPr marL="9525" marR="9525" marT="9525" marB="0" anchor="ctr"/>
                </a:tc>
                <a:tc rowSpan="2">
                  <a:txBody>
                    <a:bodyPr/>
                    <a:lstStyle/>
                    <a:p>
                      <a:pPr algn="ctr" fontAlgn="b"/>
                      <a:r>
                        <a:rPr lang="en-US" sz="1800" b="0" i="0" u="none" strike="noStrike" dirty="0">
                          <a:solidFill>
                            <a:srgbClr val="000000"/>
                          </a:solidFill>
                          <a:effectLst/>
                          <a:latin typeface="Calibri" panose="020F0502020204030204" pitchFamily="34" charset="0"/>
                        </a:rPr>
                        <a:t>Total</a:t>
                      </a:r>
                    </a:p>
                  </a:txBody>
                  <a:tcPr marL="9525" marR="9525" marT="9525" marB="0" anchor="ctr"/>
                </a:tc>
                <a:tc gridSpan="5">
                  <a:txBody>
                    <a:bodyPr/>
                    <a:lstStyle/>
                    <a:p>
                      <a:pPr algn="ctr" fontAlgn="b"/>
                      <a:r>
                        <a:rPr lang="en-US" sz="18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gridSpan="3">
                  <a:txBody>
                    <a:bodyPr/>
                    <a:lstStyle/>
                    <a:p>
                      <a:pPr algn="ctr" fontAlgn="b"/>
                      <a:r>
                        <a:rPr lang="en-US" sz="18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c hMerge="1">
                  <a:txBody>
                    <a:bodyPr/>
                    <a:lstStyle/>
                    <a:p>
                      <a:endParaRPr lang="en-US"/>
                    </a:p>
                  </a:txBody>
                  <a:tcPr/>
                </a:tc>
              </a:tr>
              <a:tr h="573934">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Drop</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Passed</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&lt;C or Drop</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Enrolled</a:t>
                      </a:r>
                    </a:p>
                  </a:txBody>
                  <a:tcPr marL="9525" marR="9525" marT="9525" marB="0" anchor="ctr"/>
                </a:tc>
              </a:tr>
              <a:tr h="573934">
                <a:tc>
                  <a:txBody>
                    <a:bodyPr/>
                    <a:lstStyle/>
                    <a:p>
                      <a:pPr algn="ctr" fontAlgn="b"/>
                      <a:r>
                        <a:rPr lang="en-US" sz="1800" b="0" i="0" u="none" strike="noStrike" dirty="0">
                          <a:solidFill>
                            <a:srgbClr val="000000"/>
                          </a:solidFill>
                          <a:effectLst/>
                          <a:latin typeface="Calibri" panose="020F0502020204030204" pitchFamily="34" charset="0"/>
                        </a:rPr>
                        <a:t>Visual Learners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44%</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r>
              <a:tr h="546365">
                <a:tc>
                  <a:txBody>
                    <a:bodyPr/>
                    <a:lstStyle/>
                    <a:p>
                      <a:pPr algn="ctr" fontAlgn="b"/>
                      <a:r>
                        <a:rPr lang="en-US" sz="1800" b="0" i="0" u="none" strike="noStrike" dirty="0">
                          <a:solidFill>
                            <a:srgbClr val="000000"/>
                          </a:solidFill>
                          <a:effectLst/>
                          <a:latin typeface="Calibri" panose="020F0502020204030204" pitchFamily="34" charset="0"/>
                        </a:rPr>
                        <a:t>Aural Learners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37</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19%</a:t>
                      </a:r>
                    </a:p>
                  </a:txBody>
                  <a:tcPr marL="9525" marR="9525" marT="9525" marB="0" anchor="ctr"/>
                </a:tc>
              </a:tr>
              <a:tr h="573934">
                <a:tc>
                  <a:txBody>
                    <a:bodyPr/>
                    <a:lstStyle/>
                    <a:p>
                      <a:pPr algn="ctr" fontAlgn="b"/>
                      <a:r>
                        <a:rPr lang="en-US" sz="1800" b="0" i="0" u="none" strike="noStrike" dirty="0">
                          <a:solidFill>
                            <a:srgbClr val="000000"/>
                          </a:solidFill>
                          <a:effectLst/>
                          <a:latin typeface="Calibri" panose="020F0502020204030204" pitchFamily="34" charset="0"/>
                        </a:rPr>
                        <a:t>Read/Write Learners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ctr"/>
                </a:tc>
              </a:tr>
              <a:tr h="573934">
                <a:tc>
                  <a:txBody>
                    <a:bodyPr/>
                    <a:lstStyle/>
                    <a:p>
                      <a:pPr algn="ctr" fontAlgn="b"/>
                      <a:r>
                        <a:rPr lang="en-US" sz="1800" b="0" i="0" u="none" strike="noStrike" dirty="0">
                          <a:solidFill>
                            <a:srgbClr val="000000"/>
                          </a:solidFill>
                          <a:effectLst/>
                          <a:latin typeface="Calibri" panose="020F0502020204030204" pitchFamily="34" charset="0"/>
                        </a:rPr>
                        <a:t>Kinesthetic Learners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47%</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ctr"/>
                </a:tc>
              </a:tr>
              <a:tr h="573934">
                <a:tc>
                  <a:txBody>
                    <a:bodyPr/>
                    <a:lstStyle/>
                    <a:p>
                      <a:pPr algn="ctr" fontAlgn="b"/>
                      <a:r>
                        <a:rPr lang="en-US" sz="1800" b="0" i="0" u="none" strike="noStrike" dirty="0">
                          <a:solidFill>
                            <a:srgbClr val="000000"/>
                          </a:solidFill>
                          <a:effectLst/>
                          <a:latin typeface="Calibri" panose="020F0502020204030204" pitchFamily="34" charset="0"/>
                        </a:rPr>
                        <a:t>Multi-Modal Learners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32</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13%</a:t>
                      </a:r>
                    </a:p>
                  </a:txBody>
                  <a:tcPr marL="9525" marR="9525" marT="9525" marB="0" anchor="ctr"/>
                </a:tc>
              </a:tr>
            </a:tbl>
          </a:graphicData>
        </a:graphic>
      </p:graphicFrame>
      <p:sp>
        <p:nvSpPr>
          <p:cNvPr id="3" name="TextBox 2"/>
          <p:cNvSpPr txBox="1"/>
          <p:nvPr/>
        </p:nvSpPr>
        <p:spPr>
          <a:xfrm>
            <a:off x="952500" y="6096000"/>
            <a:ext cx="7239000" cy="461665"/>
          </a:xfrm>
          <a:prstGeom prst="rect">
            <a:avLst/>
          </a:prstGeom>
          <a:noFill/>
        </p:spPr>
        <p:txBody>
          <a:bodyPr wrap="square" rtlCol="0">
            <a:spAutoFit/>
          </a:bodyPr>
          <a:lstStyle/>
          <a:p>
            <a:r>
              <a:rPr lang="en-US" sz="2400" dirty="0" smtClean="0">
                <a:solidFill>
                  <a:srgbClr val="FF0000"/>
                </a:solidFill>
              </a:rPr>
              <a:t>We thought there will be a clearly difference.</a:t>
            </a:r>
            <a:endParaRPr lang="en-US" sz="24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Where we get our energy from?</a:t>
            </a:r>
            <a:endParaRPr lang="en-US" dirty="0"/>
          </a:p>
        </p:txBody>
      </p:sp>
      <p:sp>
        <p:nvSpPr>
          <p:cNvPr id="4" name="Content Placeholder 3"/>
          <p:cNvSpPr>
            <a:spLocks noGrp="1"/>
          </p:cNvSpPr>
          <p:nvPr>
            <p:ph idx="1"/>
          </p:nvPr>
        </p:nvSpPr>
        <p:spPr>
          <a:xfrm>
            <a:off x="460375" y="1828800"/>
            <a:ext cx="3810000" cy="4038600"/>
          </a:xfrm>
          <a:ln>
            <a:solidFill>
              <a:schemeClr val="tx1"/>
            </a:solidFill>
          </a:ln>
        </p:spPr>
        <p:txBody>
          <a:bodyPr>
            <a:noAutofit/>
          </a:bodyPr>
          <a:lstStyle/>
          <a:p>
            <a:pPr marL="0" indent="0">
              <a:lnSpc>
                <a:spcPct val="90000"/>
              </a:lnSpc>
              <a:buFont typeface="Arial" panose="020B0604020202020204" pitchFamily="34" charset="0"/>
              <a:buNone/>
              <a:defRPr/>
            </a:pPr>
            <a:r>
              <a:rPr lang="en-US" sz="1800" b="1" dirty="0" smtClean="0"/>
              <a:t>	Extroverts  (E)</a:t>
            </a:r>
          </a:p>
          <a:p>
            <a:pPr marL="0" indent="0">
              <a:lnSpc>
                <a:spcPct val="90000"/>
              </a:lnSpc>
              <a:buFont typeface="Arial" panose="020B0604020202020204" pitchFamily="34" charset="0"/>
              <a:buNone/>
              <a:defRPr/>
            </a:pPr>
            <a:endParaRPr lang="en-US" sz="1800" dirty="0" smtClean="0"/>
          </a:p>
          <a:p>
            <a:pPr>
              <a:defRPr/>
            </a:pPr>
            <a:r>
              <a:rPr lang="en-US" sz="1800" dirty="0" smtClean="0"/>
              <a:t>Vocal</a:t>
            </a:r>
          </a:p>
          <a:p>
            <a:pPr>
              <a:defRPr/>
            </a:pPr>
            <a:r>
              <a:rPr lang="en-US" sz="1800" dirty="0" smtClean="0">
                <a:solidFill>
                  <a:srgbClr val="FF0000"/>
                </a:solidFill>
              </a:rPr>
              <a:t>Like variety and action</a:t>
            </a:r>
          </a:p>
          <a:p>
            <a:pPr>
              <a:defRPr/>
            </a:pPr>
            <a:r>
              <a:rPr lang="en-US" sz="1800" dirty="0" smtClean="0"/>
              <a:t>Often good at greeting people</a:t>
            </a:r>
          </a:p>
          <a:p>
            <a:pPr>
              <a:defRPr/>
            </a:pPr>
            <a:r>
              <a:rPr lang="en-US" sz="1800" dirty="0" smtClean="0">
                <a:solidFill>
                  <a:srgbClr val="FF0000"/>
                </a:solidFill>
              </a:rPr>
              <a:t>Like to have people around </a:t>
            </a:r>
          </a:p>
          <a:p>
            <a:pPr>
              <a:defRPr/>
            </a:pPr>
            <a:r>
              <a:rPr lang="en-US" sz="1800" dirty="0" smtClean="0"/>
              <a:t>Often don’t mind the interruption of answering the telephone</a:t>
            </a:r>
          </a:p>
          <a:p>
            <a:pPr>
              <a:defRPr/>
            </a:pPr>
            <a:r>
              <a:rPr lang="en-US" sz="1800" dirty="0" smtClean="0"/>
              <a:t>Have a hard time respecting boundaries</a:t>
            </a:r>
            <a:endParaRPr lang="en-US" sz="1800" dirty="0"/>
          </a:p>
        </p:txBody>
      </p:sp>
      <p:sp>
        <p:nvSpPr>
          <p:cNvPr id="5" name="Content Placeholder 5"/>
          <p:cNvSpPr txBox="1">
            <a:spLocks/>
          </p:cNvSpPr>
          <p:nvPr/>
        </p:nvSpPr>
        <p:spPr>
          <a:xfrm>
            <a:off x="4876800" y="1828800"/>
            <a:ext cx="4041775" cy="3951288"/>
          </a:xfrm>
          <a:prstGeom prst="rect">
            <a:avLst/>
          </a:prstGeom>
          <a:solidFill>
            <a:schemeClr val="bg1"/>
          </a:solidFill>
          <a:ln>
            <a:solidFill>
              <a:schemeClr val="tx1"/>
            </a:solidFill>
          </a:ln>
        </p:spPr>
        <p:txBody>
          <a:bodyPr>
            <a:normAutofit fontScale="6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anose="020B0604020202020204" pitchFamily="34" charset="0"/>
              <a:buNone/>
              <a:defRPr/>
            </a:pPr>
            <a:r>
              <a:rPr lang="en-US" sz="2900" b="1" dirty="0" smtClean="0"/>
              <a:t>Introverts (I)</a:t>
            </a:r>
          </a:p>
          <a:p>
            <a:pPr>
              <a:lnSpc>
                <a:spcPct val="120000"/>
              </a:lnSpc>
              <a:defRPr/>
            </a:pPr>
            <a:endParaRPr lang="en-US" sz="2900" dirty="0"/>
          </a:p>
          <a:p>
            <a:pPr>
              <a:lnSpc>
                <a:spcPct val="120000"/>
              </a:lnSpc>
              <a:defRPr/>
            </a:pPr>
            <a:r>
              <a:rPr lang="en-US" sz="2900" dirty="0" smtClean="0"/>
              <a:t>Have a few friends</a:t>
            </a:r>
          </a:p>
          <a:p>
            <a:pPr>
              <a:lnSpc>
                <a:spcPct val="120000"/>
              </a:lnSpc>
              <a:defRPr/>
            </a:pPr>
            <a:r>
              <a:rPr lang="en-US" sz="2900" dirty="0" smtClean="0">
                <a:solidFill>
                  <a:srgbClr val="FF0000"/>
                </a:solidFill>
              </a:rPr>
              <a:t>Think, do, think</a:t>
            </a:r>
          </a:p>
          <a:p>
            <a:pPr>
              <a:lnSpc>
                <a:spcPct val="120000"/>
              </a:lnSpc>
              <a:defRPr/>
            </a:pPr>
            <a:r>
              <a:rPr lang="en-US" sz="2900" dirty="0" smtClean="0"/>
              <a:t>Subtle and </a:t>
            </a:r>
            <a:r>
              <a:rPr lang="en-US" sz="2900" dirty="0" smtClean="0">
                <a:solidFill>
                  <a:srgbClr val="FF0000"/>
                </a:solidFill>
              </a:rPr>
              <a:t>reserved</a:t>
            </a:r>
            <a:r>
              <a:rPr lang="en-US" sz="2900" dirty="0" smtClean="0"/>
              <a:t>, often seen as shy</a:t>
            </a:r>
          </a:p>
          <a:p>
            <a:pPr>
              <a:lnSpc>
                <a:spcPct val="120000"/>
              </a:lnSpc>
              <a:defRPr/>
            </a:pPr>
            <a:r>
              <a:rPr lang="en-US" sz="2900" dirty="0" smtClean="0">
                <a:solidFill>
                  <a:srgbClr val="FF0000"/>
                </a:solidFill>
              </a:rPr>
              <a:t>Hate interruptions</a:t>
            </a:r>
          </a:p>
          <a:p>
            <a:pPr>
              <a:lnSpc>
                <a:spcPct val="120000"/>
              </a:lnSpc>
              <a:defRPr/>
            </a:pPr>
            <a:r>
              <a:rPr lang="en-US" sz="2900" dirty="0" smtClean="0"/>
              <a:t>Like quiet for concentration</a:t>
            </a:r>
          </a:p>
          <a:p>
            <a:pPr>
              <a:lnSpc>
                <a:spcPct val="120000"/>
              </a:lnSpc>
              <a:defRPr/>
            </a:pPr>
            <a:r>
              <a:rPr lang="en-US" sz="2900" dirty="0" smtClean="0"/>
              <a:t>Have trouble remembering names and faces</a:t>
            </a:r>
          </a:p>
          <a:p>
            <a:pPr>
              <a:lnSpc>
                <a:spcPct val="120000"/>
              </a:lnSpc>
              <a:defRPr/>
            </a:pPr>
            <a:r>
              <a:rPr lang="en-US" sz="2900" dirty="0" smtClean="0">
                <a:solidFill>
                  <a:srgbClr val="FF0000"/>
                </a:solidFill>
              </a:rPr>
              <a:t>Work alone contentedly</a:t>
            </a:r>
          </a:p>
          <a:p>
            <a:pPr>
              <a:lnSpc>
                <a:spcPct val="120000"/>
              </a:lnSpc>
              <a:defRPr/>
            </a:pPr>
            <a:r>
              <a:rPr lang="en-US" sz="2900" dirty="0" smtClean="0">
                <a:solidFill>
                  <a:srgbClr val="FF0000"/>
                </a:solidFill>
              </a:rPr>
              <a:t>territorial</a:t>
            </a:r>
          </a:p>
          <a:p>
            <a:pPr>
              <a:defRPr/>
            </a:pPr>
            <a:endParaRPr lang="en-US" dirty="0"/>
          </a:p>
        </p:txBody>
      </p:sp>
      <p:sp>
        <p:nvSpPr>
          <p:cNvPr id="3" name="TextBox 2"/>
          <p:cNvSpPr txBox="1"/>
          <p:nvPr/>
        </p:nvSpPr>
        <p:spPr>
          <a:xfrm>
            <a:off x="1219200" y="6172200"/>
            <a:ext cx="5638800" cy="461665"/>
          </a:xfrm>
          <a:prstGeom prst="rect">
            <a:avLst/>
          </a:prstGeom>
          <a:noFill/>
        </p:spPr>
        <p:txBody>
          <a:bodyPr wrap="square" rtlCol="0">
            <a:spAutoFit/>
          </a:bodyPr>
          <a:lstStyle/>
          <a:p>
            <a:r>
              <a:rPr lang="en-US" sz="2400" dirty="0" smtClean="0">
                <a:solidFill>
                  <a:schemeClr val="accent2">
                    <a:lumMod val="75000"/>
                  </a:schemeClr>
                </a:solidFill>
              </a:rPr>
              <a:t>Our team has 2 extroverts and 4 introverts.</a:t>
            </a:r>
            <a:endParaRPr lang="en-US" sz="2400" dirty="0">
              <a:solidFill>
                <a:schemeClr val="accent2">
                  <a:lumMod val="75000"/>
                </a:schemeClr>
              </a:solidFill>
            </a:endParaRPr>
          </a:p>
        </p:txBody>
      </p:sp>
    </p:spTree>
  </p:cSld>
  <p:clrMapOvr>
    <a:masterClrMapping/>
  </p:clrMapOvr>
  <p:transition spd="med" advClick="0" advTm="20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How we gather information</a:t>
            </a:r>
          </a:p>
        </p:txBody>
      </p:sp>
      <p:sp>
        <p:nvSpPr>
          <p:cNvPr id="4" name="Content Placeholder 3"/>
          <p:cNvSpPr>
            <a:spLocks noGrp="1"/>
          </p:cNvSpPr>
          <p:nvPr>
            <p:ph idx="1"/>
          </p:nvPr>
        </p:nvSpPr>
        <p:spPr>
          <a:xfrm>
            <a:off x="457200" y="2057400"/>
            <a:ext cx="3810000" cy="3733800"/>
          </a:xfrm>
          <a:ln>
            <a:solidFill>
              <a:schemeClr val="tx1"/>
            </a:solidFill>
          </a:ln>
        </p:spPr>
        <p:txBody>
          <a:bodyPr>
            <a:normAutofit/>
          </a:bodyPr>
          <a:lstStyle/>
          <a:p>
            <a:pPr marL="0" indent="0" algn="ctr">
              <a:lnSpc>
                <a:spcPct val="90000"/>
              </a:lnSpc>
              <a:buFont typeface="Arial" panose="020B0604020202020204" pitchFamily="34" charset="0"/>
              <a:buNone/>
              <a:defRPr/>
            </a:pPr>
            <a:r>
              <a:rPr lang="en-US" sz="1800" b="1" dirty="0" smtClean="0"/>
              <a:t>Sensors (S)</a:t>
            </a:r>
          </a:p>
          <a:p>
            <a:pPr>
              <a:lnSpc>
                <a:spcPct val="90000"/>
              </a:lnSpc>
              <a:defRPr/>
            </a:pPr>
            <a:endParaRPr lang="en-US" sz="1800" dirty="0"/>
          </a:p>
          <a:p>
            <a:pPr>
              <a:lnSpc>
                <a:spcPct val="90000"/>
              </a:lnSpc>
              <a:defRPr/>
            </a:pPr>
            <a:r>
              <a:rPr lang="en-US" sz="1800" dirty="0" smtClean="0"/>
              <a:t>Don’t trust an answer that suddenly appears</a:t>
            </a:r>
          </a:p>
          <a:p>
            <a:pPr>
              <a:lnSpc>
                <a:spcPct val="90000"/>
              </a:lnSpc>
              <a:defRPr/>
            </a:pPr>
            <a:r>
              <a:rPr lang="en-US" sz="1800" dirty="0" smtClean="0">
                <a:solidFill>
                  <a:srgbClr val="FF0000"/>
                </a:solidFill>
              </a:rPr>
              <a:t>Communicate in a linear fashion</a:t>
            </a:r>
          </a:p>
          <a:p>
            <a:pPr>
              <a:lnSpc>
                <a:spcPct val="90000"/>
              </a:lnSpc>
              <a:defRPr/>
            </a:pPr>
            <a:r>
              <a:rPr lang="en-US" sz="1800" dirty="0" smtClean="0">
                <a:solidFill>
                  <a:srgbClr val="FF0000"/>
                </a:solidFill>
              </a:rPr>
              <a:t>Don’t skim when reading</a:t>
            </a:r>
          </a:p>
          <a:p>
            <a:pPr>
              <a:lnSpc>
                <a:spcPct val="90000"/>
              </a:lnSpc>
              <a:defRPr/>
            </a:pPr>
            <a:r>
              <a:rPr lang="en-US" sz="1800" dirty="0" smtClean="0"/>
              <a:t>Don’t like it when people skim in conversations</a:t>
            </a:r>
          </a:p>
          <a:p>
            <a:pPr>
              <a:lnSpc>
                <a:spcPct val="90000"/>
              </a:lnSpc>
              <a:defRPr/>
            </a:pPr>
            <a:r>
              <a:rPr lang="en-US" sz="1800" dirty="0" smtClean="0"/>
              <a:t>Sound, accurate, and enjoy repetition</a:t>
            </a:r>
            <a:endParaRPr lang="en-US" sz="1800" dirty="0"/>
          </a:p>
        </p:txBody>
      </p:sp>
      <p:sp>
        <p:nvSpPr>
          <p:cNvPr id="5" name="Content Placeholder 5"/>
          <p:cNvSpPr txBox="1">
            <a:spLocks/>
          </p:cNvSpPr>
          <p:nvPr/>
        </p:nvSpPr>
        <p:spPr>
          <a:xfrm>
            <a:off x="4495800" y="2057400"/>
            <a:ext cx="4495800" cy="3733800"/>
          </a:xfrm>
          <a:prstGeom prst="rect">
            <a:avLst/>
          </a:prstGeom>
          <a:solidFill>
            <a:schemeClr val="bg1"/>
          </a:solidFill>
          <a:ln>
            <a:solidFill>
              <a:schemeClr val="tx1"/>
            </a:solidFill>
          </a:ln>
        </p:spPr>
        <p:txBody>
          <a:bodyPr>
            <a:normAutofit fontScale="70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Font typeface="Arial" panose="020B0604020202020204" pitchFamily="34" charset="0"/>
              <a:buNone/>
              <a:defRPr/>
            </a:pPr>
            <a:r>
              <a:rPr lang="en-US" sz="2600" b="1" dirty="0" err="1" smtClean="0"/>
              <a:t>Intuitives</a:t>
            </a:r>
            <a:r>
              <a:rPr lang="en-US" sz="2600" b="1" dirty="0" smtClean="0"/>
              <a:t> (N)</a:t>
            </a:r>
          </a:p>
          <a:p>
            <a:pPr>
              <a:lnSpc>
                <a:spcPct val="110000"/>
              </a:lnSpc>
              <a:defRPr/>
            </a:pPr>
            <a:endParaRPr lang="en-US" sz="2600" dirty="0"/>
          </a:p>
          <a:p>
            <a:pPr>
              <a:lnSpc>
                <a:spcPct val="110000"/>
              </a:lnSpc>
              <a:defRPr/>
            </a:pPr>
            <a:r>
              <a:rPr lang="en-US" sz="2600" dirty="0" smtClean="0"/>
              <a:t>Interested more in what could happen than in what is happening</a:t>
            </a:r>
          </a:p>
          <a:p>
            <a:pPr>
              <a:lnSpc>
                <a:spcPct val="110000"/>
              </a:lnSpc>
              <a:defRPr/>
            </a:pPr>
            <a:r>
              <a:rPr lang="en-US" sz="2600" dirty="0" smtClean="0">
                <a:solidFill>
                  <a:srgbClr val="FF0000"/>
                </a:solidFill>
              </a:rPr>
              <a:t>Communicate like a Christmas tree</a:t>
            </a:r>
          </a:p>
          <a:p>
            <a:pPr>
              <a:lnSpc>
                <a:spcPct val="110000"/>
              </a:lnSpc>
              <a:defRPr/>
            </a:pPr>
            <a:r>
              <a:rPr lang="en-US" sz="2600" dirty="0" smtClean="0"/>
              <a:t>Trust their intuition</a:t>
            </a:r>
          </a:p>
          <a:p>
            <a:pPr>
              <a:lnSpc>
                <a:spcPct val="110000"/>
              </a:lnSpc>
              <a:defRPr/>
            </a:pPr>
            <a:r>
              <a:rPr lang="en-US" sz="2600" dirty="0" smtClean="0">
                <a:solidFill>
                  <a:srgbClr val="FF0000"/>
                </a:solidFill>
              </a:rPr>
              <a:t>Often bored with conversations when there are too many facts</a:t>
            </a:r>
          </a:p>
          <a:p>
            <a:pPr>
              <a:lnSpc>
                <a:spcPct val="110000"/>
              </a:lnSpc>
              <a:defRPr/>
            </a:pPr>
            <a:r>
              <a:rPr lang="en-US" sz="2600" dirty="0" smtClean="0"/>
              <a:t>Word smiths</a:t>
            </a:r>
          </a:p>
          <a:p>
            <a:pPr>
              <a:defRPr/>
            </a:pPr>
            <a:endParaRPr lang="en-US" dirty="0"/>
          </a:p>
        </p:txBody>
      </p:sp>
      <p:sp>
        <p:nvSpPr>
          <p:cNvPr id="6" name="TextBox 5"/>
          <p:cNvSpPr txBox="1"/>
          <p:nvPr/>
        </p:nvSpPr>
        <p:spPr>
          <a:xfrm>
            <a:off x="1905000" y="6200129"/>
            <a:ext cx="5638800" cy="461665"/>
          </a:xfrm>
          <a:prstGeom prst="rect">
            <a:avLst/>
          </a:prstGeom>
          <a:noFill/>
        </p:spPr>
        <p:txBody>
          <a:bodyPr wrap="square" rtlCol="0">
            <a:spAutoFit/>
          </a:bodyPr>
          <a:lstStyle/>
          <a:p>
            <a:r>
              <a:rPr lang="en-US" sz="2400" dirty="0" smtClean="0">
                <a:solidFill>
                  <a:schemeClr val="accent2">
                    <a:lumMod val="75000"/>
                  </a:schemeClr>
                </a:solidFill>
              </a:rPr>
              <a:t>Our team has 1 sensor and 5 </a:t>
            </a:r>
            <a:r>
              <a:rPr lang="en-US" sz="2400" dirty="0" err="1" smtClean="0">
                <a:solidFill>
                  <a:schemeClr val="accent2">
                    <a:lumMod val="75000"/>
                  </a:schemeClr>
                </a:solidFill>
              </a:rPr>
              <a:t>intuitives</a:t>
            </a:r>
            <a:r>
              <a:rPr lang="en-US" sz="2400" dirty="0" smtClean="0">
                <a:solidFill>
                  <a:schemeClr val="accent2">
                    <a:lumMod val="75000"/>
                  </a:schemeClr>
                </a:solidFill>
              </a:rPr>
              <a:t>.</a:t>
            </a:r>
            <a:endParaRPr lang="en-US" sz="2400" dirty="0">
              <a:solidFill>
                <a:schemeClr val="accent2">
                  <a:lumMod val="75000"/>
                </a:schemeClr>
              </a:solidFill>
            </a:endParaRPr>
          </a:p>
        </p:txBody>
      </p:sp>
    </p:spTree>
  </p:cSld>
  <p:clrMapOvr>
    <a:masterClrMapping/>
  </p:clrMapOvr>
  <p:transition spd="med" advClick="0" advTm="20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How we make decisions</a:t>
            </a:r>
          </a:p>
        </p:txBody>
      </p:sp>
      <p:sp>
        <p:nvSpPr>
          <p:cNvPr id="4" name="Content Placeholder 3"/>
          <p:cNvSpPr>
            <a:spLocks noGrp="1"/>
          </p:cNvSpPr>
          <p:nvPr>
            <p:ph idx="1"/>
          </p:nvPr>
        </p:nvSpPr>
        <p:spPr>
          <a:xfrm>
            <a:off x="304800" y="1914525"/>
            <a:ext cx="4038600" cy="3876675"/>
          </a:xfrm>
          <a:ln>
            <a:solidFill>
              <a:schemeClr val="tx1"/>
            </a:solidFill>
          </a:ln>
        </p:spPr>
        <p:txBody>
          <a:bodyPr>
            <a:normAutofit/>
          </a:bodyPr>
          <a:lstStyle/>
          <a:p>
            <a:pPr marL="0" indent="0" algn="ctr">
              <a:lnSpc>
                <a:spcPct val="90000"/>
              </a:lnSpc>
              <a:buFont typeface="Arial" panose="020B0604020202020204" pitchFamily="34" charset="0"/>
              <a:buNone/>
              <a:defRPr/>
            </a:pPr>
            <a:r>
              <a:rPr lang="en-US" sz="1800" dirty="0" smtClean="0"/>
              <a:t> </a:t>
            </a:r>
            <a:r>
              <a:rPr lang="en-US" sz="1800" b="1" dirty="0" smtClean="0"/>
              <a:t>Thinkers (T)</a:t>
            </a:r>
          </a:p>
          <a:p>
            <a:pPr>
              <a:lnSpc>
                <a:spcPct val="90000"/>
              </a:lnSpc>
              <a:defRPr/>
            </a:pPr>
            <a:endParaRPr lang="en-US" sz="1800" dirty="0"/>
          </a:p>
          <a:p>
            <a:pPr>
              <a:lnSpc>
                <a:spcPct val="90000"/>
              </a:lnSpc>
              <a:defRPr/>
            </a:pPr>
            <a:r>
              <a:rPr lang="en-US" sz="1800" dirty="0" smtClean="0"/>
              <a:t>Decision based on logic</a:t>
            </a:r>
          </a:p>
          <a:p>
            <a:pPr>
              <a:lnSpc>
                <a:spcPct val="90000"/>
              </a:lnSpc>
              <a:defRPr/>
            </a:pPr>
            <a:r>
              <a:rPr lang="en-US" sz="1800" dirty="0" smtClean="0"/>
              <a:t>Keep calm in a crisis</a:t>
            </a:r>
          </a:p>
          <a:p>
            <a:pPr>
              <a:lnSpc>
                <a:spcPct val="90000"/>
              </a:lnSpc>
              <a:defRPr/>
            </a:pPr>
            <a:r>
              <a:rPr lang="en-US" sz="1800" dirty="0" smtClean="0"/>
              <a:t>Impersonal</a:t>
            </a:r>
          </a:p>
          <a:p>
            <a:pPr>
              <a:lnSpc>
                <a:spcPct val="90000"/>
              </a:lnSpc>
              <a:defRPr/>
            </a:pPr>
            <a:r>
              <a:rPr lang="en-US" sz="1800" dirty="0" smtClean="0">
                <a:solidFill>
                  <a:srgbClr val="FF0000"/>
                </a:solidFill>
              </a:rPr>
              <a:t>Brief and business like</a:t>
            </a:r>
          </a:p>
          <a:p>
            <a:pPr>
              <a:lnSpc>
                <a:spcPct val="90000"/>
              </a:lnSpc>
              <a:defRPr/>
            </a:pPr>
            <a:r>
              <a:rPr lang="en-US" sz="1800" dirty="0" smtClean="0">
                <a:solidFill>
                  <a:srgbClr val="FF0000"/>
                </a:solidFill>
              </a:rPr>
              <a:t>Are often uncomfortable dealing with other peoples feelings</a:t>
            </a:r>
          </a:p>
          <a:p>
            <a:pPr>
              <a:lnSpc>
                <a:spcPct val="90000"/>
              </a:lnSpc>
              <a:defRPr/>
            </a:pPr>
            <a:r>
              <a:rPr lang="en-US" sz="1800" dirty="0" smtClean="0"/>
              <a:t>Tend to be firm minded</a:t>
            </a:r>
          </a:p>
          <a:p>
            <a:pPr>
              <a:lnSpc>
                <a:spcPct val="90000"/>
              </a:lnSpc>
              <a:defRPr/>
            </a:pPr>
            <a:r>
              <a:rPr lang="en-US" sz="1800" dirty="0" smtClean="0"/>
              <a:t>May hurt people’s feelings without knowing it</a:t>
            </a:r>
          </a:p>
          <a:p>
            <a:pPr>
              <a:defRPr/>
            </a:pPr>
            <a:endParaRPr lang="en-US" dirty="0"/>
          </a:p>
        </p:txBody>
      </p:sp>
      <p:sp>
        <p:nvSpPr>
          <p:cNvPr id="5" name="Content Placeholder 5"/>
          <p:cNvSpPr txBox="1">
            <a:spLocks/>
          </p:cNvSpPr>
          <p:nvPr/>
        </p:nvSpPr>
        <p:spPr>
          <a:xfrm>
            <a:off x="4495800" y="1905000"/>
            <a:ext cx="4419600" cy="3886200"/>
          </a:xfrm>
          <a:prstGeom prst="rect">
            <a:avLst/>
          </a:prstGeom>
          <a:solidFill>
            <a:schemeClr val="bg1"/>
          </a:solidFill>
          <a:ln>
            <a:solidFill>
              <a:schemeClr val="tx1"/>
            </a:solidFill>
          </a:ln>
        </p:spPr>
        <p:txBody>
          <a:bodyPr>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anose="020B0604020202020204" pitchFamily="34" charset="0"/>
              <a:buNone/>
              <a:defRPr/>
            </a:pPr>
            <a:r>
              <a:rPr lang="en-US" sz="3800" b="1" dirty="0" smtClean="0"/>
              <a:t>Feelers (F)</a:t>
            </a:r>
          </a:p>
          <a:p>
            <a:pPr>
              <a:lnSpc>
                <a:spcPct val="120000"/>
              </a:lnSpc>
              <a:defRPr/>
            </a:pPr>
            <a:endParaRPr lang="en-US" sz="3800" dirty="0"/>
          </a:p>
          <a:p>
            <a:pPr>
              <a:lnSpc>
                <a:spcPct val="120000"/>
              </a:lnSpc>
              <a:defRPr/>
            </a:pPr>
            <a:r>
              <a:rPr lang="en-US" sz="3800" dirty="0" smtClean="0"/>
              <a:t>Value sentiment </a:t>
            </a:r>
          </a:p>
          <a:p>
            <a:pPr>
              <a:lnSpc>
                <a:spcPct val="120000"/>
              </a:lnSpc>
              <a:defRPr/>
            </a:pPr>
            <a:r>
              <a:rPr lang="en-US" sz="3800" dirty="0" smtClean="0">
                <a:solidFill>
                  <a:srgbClr val="FF0000"/>
                </a:solidFill>
              </a:rPr>
              <a:t>Tend to be very aware of other people and their feelings</a:t>
            </a:r>
          </a:p>
          <a:p>
            <a:pPr>
              <a:lnSpc>
                <a:spcPct val="120000"/>
              </a:lnSpc>
              <a:defRPr/>
            </a:pPr>
            <a:r>
              <a:rPr lang="en-US" sz="3800" dirty="0" smtClean="0"/>
              <a:t>Enjoy pleasing people</a:t>
            </a:r>
          </a:p>
          <a:p>
            <a:pPr>
              <a:lnSpc>
                <a:spcPct val="120000"/>
              </a:lnSpc>
              <a:defRPr/>
            </a:pPr>
            <a:r>
              <a:rPr lang="en-US" sz="3800" dirty="0" smtClean="0"/>
              <a:t>Like harmony</a:t>
            </a:r>
          </a:p>
          <a:p>
            <a:pPr>
              <a:lnSpc>
                <a:spcPct val="120000"/>
              </a:lnSpc>
              <a:defRPr/>
            </a:pPr>
            <a:r>
              <a:rPr lang="en-US" sz="3800" dirty="0" smtClean="0"/>
              <a:t>Dislike telling people unpleasant things</a:t>
            </a:r>
          </a:p>
          <a:p>
            <a:pPr>
              <a:lnSpc>
                <a:spcPct val="120000"/>
              </a:lnSpc>
              <a:defRPr/>
            </a:pPr>
            <a:r>
              <a:rPr lang="en-US" sz="3800" dirty="0" smtClean="0"/>
              <a:t>Often let decision be influenced by their own or other people’s personal likes and wishes</a:t>
            </a:r>
          </a:p>
          <a:p>
            <a:pPr>
              <a:lnSpc>
                <a:spcPct val="120000"/>
              </a:lnSpc>
              <a:defRPr/>
            </a:pPr>
            <a:endParaRPr lang="en-US" dirty="0"/>
          </a:p>
        </p:txBody>
      </p:sp>
      <p:sp>
        <p:nvSpPr>
          <p:cNvPr id="6" name="TextBox 5"/>
          <p:cNvSpPr txBox="1"/>
          <p:nvPr/>
        </p:nvSpPr>
        <p:spPr>
          <a:xfrm>
            <a:off x="2057400" y="6047729"/>
            <a:ext cx="5638800" cy="461665"/>
          </a:xfrm>
          <a:prstGeom prst="rect">
            <a:avLst/>
          </a:prstGeom>
          <a:noFill/>
        </p:spPr>
        <p:txBody>
          <a:bodyPr wrap="square" rtlCol="0">
            <a:spAutoFit/>
          </a:bodyPr>
          <a:lstStyle/>
          <a:p>
            <a:r>
              <a:rPr lang="en-US" sz="2400" dirty="0" smtClean="0">
                <a:solidFill>
                  <a:schemeClr val="accent2">
                    <a:lumMod val="75000"/>
                  </a:schemeClr>
                </a:solidFill>
              </a:rPr>
              <a:t>Our team has 3 thinkers and 3 feelers.</a:t>
            </a:r>
            <a:endParaRPr lang="en-US" sz="2400" dirty="0">
              <a:solidFill>
                <a:schemeClr val="accent2">
                  <a:lumMod val="75000"/>
                </a:schemeClr>
              </a:solidFill>
            </a:endParaRPr>
          </a:p>
        </p:txBody>
      </p:sp>
    </p:spTree>
  </p:cSld>
  <p:clrMapOvr>
    <a:masterClrMapping/>
  </p:clrMapOvr>
  <p:transition spd="med" advClick="0" advTm="20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How we engage the world</a:t>
            </a:r>
          </a:p>
        </p:txBody>
      </p:sp>
      <p:sp>
        <p:nvSpPr>
          <p:cNvPr id="4" name="Content Placeholder 3"/>
          <p:cNvSpPr>
            <a:spLocks noGrp="1"/>
          </p:cNvSpPr>
          <p:nvPr>
            <p:ph idx="1"/>
          </p:nvPr>
        </p:nvSpPr>
        <p:spPr>
          <a:xfrm>
            <a:off x="304800" y="2205038"/>
            <a:ext cx="3962400" cy="3586162"/>
          </a:xfrm>
          <a:ln>
            <a:solidFill>
              <a:schemeClr val="tx1"/>
            </a:solidFill>
          </a:ln>
        </p:spPr>
        <p:txBody>
          <a:bodyPr>
            <a:normAutofit/>
          </a:bodyPr>
          <a:lstStyle/>
          <a:p>
            <a:pPr marL="0" indent="0" algn="ctr">
              <a:buFont typeface="Arial" panose="020B0604020202020204" pitchFamily="34" charset="0"/>
              <a:buNone/>
              <a:defRPr/>
            </a:pPr>
            <a:r>
              <a:rPr lang="en-US" sz="1800" b="1" dirty="0" smtClean="0"/>
              <a:t>Judgers (J)</a:t>
            </a:r>
          </a:p>
          <a:p>
            <a:pPr>
              <a:defRPr/>
            </a:pPr>
            <a:endParaRPr lang="en-US" sz="1800" dirty="0"/>
          </a:p>
          <a:p>
            <a:pPr>
              <a:defRPr/>
            </a:pPr>
            <a:r>
              <a:rPr lang="en-US" sz="1800" dirty="0" smtClean="0"/>
              <a:t>Need closure</a:t>
            </a:r>
          </a:p>
          <a:p>
            <a:pPr>
              <a:defRPr/>
            </a:pPr>
            <a:r>
              <a:rPr lang="en-US" sz="1800" dirty="0" smtClean="0">
                <a:solidFill>
                  <a:srgbClr val="FF0000"/>
                </a:solidFill>
              </a:rPr>
              <a:t>They have rules for themselves and others</a:t>
            </a:r>
          </a:p>
          <a:p>
            <a:pPr>
              <a:defRPr/>
            </a:pPr>
            <a:r>
              <a:rPr lang="en-US" sz="1800" dirty="0" smtClean="0"/>
              <a:t>Consistent</a:t>
            </a:r>
          </a:p>
          <a:p>
            <a:pPr>
              <a:defRPr/>
            </a:pPr>
            <a:r>
              <a:rPr lang="en-US" sz="1800" dirty="0" smtClean="0">
                <a:solidFill>
                  <a:srgbClr val="FF0000"/>
                </a:solidFill>
              </a:rPr>
              <a:t>Orderly </a:t>
            </a:r>
          </a:p>
          <a:p>
            <a:pPr>
              <a:defRPr/>
            </a:pPr>
            <a:r>
              <a:rPr lang="en-US" sz="1800" dirty="0" smtClean="0">
                <a:solidFill>
                  <a:srgbClr val="FF0000"/>
                </a:solidFill>
              </a:rPr>
              <a:t>Make plans</a:t>
            </a:r>
          </a:p>
          <a:p>
            <a:pPr>
              <a:defRPr/>
            </a:pPr>
            <a:r>
              <a:rPr lang="en-US" sz="1800" dirty="0" smtClean="0"/>
              <a:t>Hate being late</a:t>
            </a:r>
          </a:p>
          <a:p>
            <a:pPr>
              <a:defRPr/>
            </a:pPr>
            <a:r>
              <a:rPr lang="en-US" sz="1800" dirty="0" smtClean="0"/>
              <a:t>Opinions on things that matter to them</a:t>
            </a:r>
          </a:p>
          <a:p>
            <a:pPr>
              <a:defRPr/>
            </a:pPr>
            <a:endParaRPr lang="en-US" sz="1800" dirty="0"/>
          </a:p>
        </p:txBody>
      </p:sp>
      <p:sp>
        <p:nvSpPr>
          <p:cNvPr id="5" name="Content Placeholder 5"/>
          <p:cNvSpPr txBox="1">
            <a:spLocks/>
          </p:cNvSpPr>
          <p:nvPr/>
        </p:nvSpPr>
        <p:spPr>
          <a:xfrm>
            <a:off x="4572000" y="2209800"/>
            <a:ext cx="4343400" cy="3581400"/>
          </a:xfrm>
          <a:prstGeom prst="rect">
            <a:avLst/>
          </a:prstGeom>
          <a:solidFill>
            <a:schemeClr val="bg1"/>
          </a:solidFill>
          <a:ln>
            <a:solidFill>
              <a:schemeClr val="tx1"/>
            </a:solidFill>
          </a:ln>
        </p:spPr>
        <p:txBody>
          <a:bodyPr>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1800" b="1" dirty="0" smtClean="0"/>
              <a:t>Perceivers (P)</a:t>
            </a:r>
          </a:p>
          <a:p>
            <a:pPr>
              <a:defRPr/>
            </a:pPr>
            <a:endParaRPr lang="en-US" sz="1800" dirty="0"/>
          </a:p>
          <a:p>
            <a:pPr>
              <a:defRPr/>
            </a:pPr>
            <a:r>
              <a:rPr lang="en-US" sz="1900" dirty="0" smtClean="0">
                <a:solidFill>
                  <a:srgbClr val="FF0000"/>
                </a:solidFill>
              </a:rPr>
              <a:t>Like to keep possibilities open</a:t>
            </a:r>
          </a:p>
          <a:p>
            <a:pPr>
              <a:defRPr/>
            </a:pPr>
            <a:r>
              <a:rPr lang="en-US" sz="1900" dirty="0" smtClean="0">
                <a:solidFill>
                  <a:srgbClr val="FF0000"/>
                </a:solidFill>
              </a:rPr>
              <a:t>Will come to closure if forced –maybe</a:t>
            </a:r>
          </a:p>
          <a:p>
            <a:pPr>
              <a:defRPr/>
            </a:pPr>
            <a:r>
              <a:rPr lang="en-US" sz="1900" dirty="0" smtClean="0"/>
              <a:t>Spontaneous</a:t>
            </a:r>
          </a:p>
          <a:p>
            <a:pPr>
              <a:defRPr/>
            </a:pPr>
            <a:r>
              <a:rPr lang="en-US" sz="1900" dirty="0" smtClean="0"/>
              <a:t>Open-minded</a:t>
            </a:r>
          </a:p>
          <a:p>
            <a:pPr>
              <a:defRPr/>
            </a:pPr>
            <a:r>
              <a:rPr lang="en-US" sz="1900" dirty="0" smtClean="0"/>
              <a:t>Tolerant</a:t>
            </a:r>
          </a:p>
          <a:p>
            <a:pPr>
              <a:defRPr/>
            </a:pPr>
            <a:r>
              <a:rPr lang="en-US" sz="1900" dirty="0" smtClean="0"/>
              <a:t>Curious</a:t>
            </a:r>
          </a:p>
          <a:p>
            <a:pPr>
              <a:defRPr/>
            </a:pPr>
            <a:r>
              <a:rPr lang="en-US" sz="1900" dirty="0" smtClean="0"/>
              <a:t>Takes pleasure in starting something new, until the newness wears off</a:t>
            </a:r>
          </a:p>
          <a:p>
            <a:pPr>
              <a:defRPr/>
            </a:pPr>
            <a:endParaRPr lang="en-US" sz="1800" dirty="0"/>
          </a:p>
        </p:txBody>
      </p:sp>
      <p:sp>
        <p:nvSpPr>
          <p:cNvPr id="6" name="TextBox 5"/>
          <p:cNvSpPr txBox="1"/>
          <p:nvPr/>
        </p:nvSpPr>
        <p:spPr>
          <a:xfrm>
            <a:off x="2895600" y="6019800"/>
            <a:ext cx="5638800" cy="461665"/>
          </a:xfrm>
          <a:prstGeom prst="rect">
            <a:avLst/>
          </a:prstGeom>
          <a:noFill/>
        </p:spPr>
        <p:txBody>
          <a:bodyPr wrap="square" rtlCol="0">
            <a:spAutoFit/>
          </a:bodyPr>
          <a:lstStyle/>
          <a:p>
            <a:r>
              <a:rPr lang="en-US" sz="2400" dirty="0" smtClean="0">
                <a:solidFill>
                  <a:schemeClr val="accent2">
                    <a:lumMod val="75000"/>
                  </a:schemeClr>
                </a:solidFill>
              </a:rPr>
              <a:t>Our team has 6 judgers.</a:t>
            </a:r>
            <a:endParaRPr lang="en-US" sz="2400" dirty="0">
              <a:solidFill>
                <a:schemeClr val="accent2">
                  <a:lumMod val="75000"/>
                </a:schemeClr>
              </a:solidFill>
            </a:endParaRPr>
          </a:p>
        </p:txBody>
      </p:sp>
    </p:spTree>
  </p:cSld>
  <p:clrMapOvr>
    <a:masterClrMapping/>
  </p:clrMapOvr>
  <p:transition spd="med" advClick="0" advTm="200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Temperament Vs. Levels Completed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528538"/>
              </p:ext>
            </p:extLst>
          </p:nvPr>
        </p:nvGraphicFramePr>
        <p:xfrm>
          <a:off x="304800" y="1828800"/>
          <a:ext cx="8686800" cy="3895725"/>
        </p:xfrm>
        <a:graphic>
          <a:graphicData uri="http://schemas.openxmlformats.org/drawingml/2006/table">
            <a:tbl>
              <a:tblPr firstRow="1" bandRow="1">
                <a:tableStyleId>{5C22544A-7EE6-4342-B048-85BDC9FD1C3A}</a:tableStyleId>
              </a:tblPr>
              <a:tblGrid>
                <a:gridCol w="1371600"/>
                <a:gridCol w="744245"/>
                <a:gridCol w="677070"/>
                <a:gridCol w="846338"/>
                <a:gridCol w="592436"/>
                <a:gridCol w="677070"/>
                <a:gridCol w="638600"/>
                <a:gridCol w="792480"/>
                <a:gridCol w="792480"/>
                <a:gridCol w="1554481"/>
              </a:tblGrid>
              <a:tr h="370840">
                <a:tc rowSpan="2">
                  <a:txBody>
                    <a:bodyPr/>
                    <a:lstStyle/>
                    <a:p>
                      <a:pPr algn="ctr" fontAlgn="b"/>
                      <a:r>
                        <a:rPr lang="en-US" sz="1800" b="0" i="0" u="none" strike="noStrike" dirty="0" smtClean="0">
                          <a:solidFill>
                            <a:srgbClr val="000000"/>
                          </a:solidFill>
                          <a:effectLst/>
                          <a:latin typeface="Calibri" panose="020F0502020204030204" pitchFamily="34" charset="0"/>
                        </a:rPr>
                        <a:t>Temperament </a:t>
                      </a:r>
                      <a:r>
                        <a:rPr lang="en-US" sz="1800" b="0" i="0" u="none" strike="noStrike" dirty="0">
                          <a:solidFill>
                            <a:srgbClr val="000000"/>
                          </a:solidFill>
                          <a:effectLst/>
                          <a:latin typeface="Calibri" panose="020F0502020204030204" pitchFamily="34" charset="0"/>
                        </a:rPr>
                        <a:t>Styles</a:t>
                      </a:r>
                    </a:p>
                  </a:txBody>
                  <a:tcPr marL="9525" marR="9525" marT="9525" marB="0" anchor="ctr">
                    <a:lnB w="19050" cap="flat" cmpd="sng" algn="ctr">
                      <a:solidFill>
                        <a:schemeClr val="tx1"/>
                      </a:solidFill>
                      <a:prstDash val="solid"/>
                      <a:round/>
                      <a:headEnd type="none" w="med" len="med"/>
                      <a:tailEnd type="none" w="med" len="med"/>
                    </a:lnB>
                  </a:tcPr>
                </a:tc>
                <a:tc rowSpan="2">
                  <a:txBody>
                    <a:bodyPr/>
                    <a:lstStyle/>
                    <a:p>
                      <a:pPr algn="ctr" fontAlgn="b"/>
                      <a:r>
                        <a:rPr lang="en-US" sz="1800" b="0" i="0" u="none" strike="noStrike" dirty="0">
                          <a:solidFill>
                            <a:srgbClr val="000000"/>
                          </a:solidFill>
                          <a:effectLst/>
                          <a:latin typeface="Calibri" panose="020F0502020204030204" pitchFamily="34" charset="0"/>
                        </a:rPr>
                        <a:t>Total</a:t>
                      </a:r>
                    </a:p>
                  </a:txBody>
                  <a:tcPr marL="9525" marR="9525" marT="9525" marB="0" anchor="ctr">
                    <a:lnB w="19050" cap="flat" cmpd="sng" algn="ctr">
                      <a:solidFill>
                        <a:schemeClr val="tx1"/>
                      </a:solidFill>
                      <a:prstDash val="solid"/>
                      <a:round/>
                      <a:headEnd type="none" w="med" len="med"/>
                      <a:tailEnd type="none" w="med" len="med"/>
                    </a:lnB>
                  </a:tcPr>
                </a:tc>
                <a:tc gridSpan="5">
                  <a:txBody>
                    <a:bodyPr/>
                    <a:lstStyle/>
                    <a:p>
                      <a:pPr algn="ctr" fontAlgn="b"/>
                      <a:r>
                        <a:rPr lang="en-US" sz="1800" b="0" i="0" u="none" strike="noStrike" dirty="0">
                          <a:solidFill>
                            <a:srgbClr val="000000"/>
                          </a:solidFill>
                          <a:effectLst/>
                          <a:latin typeface="Calibri" panose="020F0502020204030204" pitchFamily="34" charset="0"/>
                        </a:rPr>
                        <a:t>Developmental Levels Completed</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800" b="0" i="0" u="none" strike="noStrike" dirty="0">
                          <a:solidFill>
                            <a:srgbClr val="000000"/>
                          </a:solidFill>
                          <a:effectLst/>
                          <a:latin typeface="Calibri" panose="020F0502020204030204" pitchFamily="34" charset="0"/>
                        </a:rPr>
                        <a:t>Completed College Algebra</a:t>
                      </a:r>
                    </a:p>
                  </a:txBody>
                  <a:tcPr marL="9525" marR="9525" marT="9525" marB="0" anchor="ctr"/>
                </a:tc>
                <a:tc hMerge="1">
                  <a:txBody>
                    <a:bodyPr/>
                    <a:lstStyle/>
                    <a:p>
                      <a:endParaRPr lang="en-US"/>
                    </a:p>
                  </a:txBody>
                  <a:tcPr/>
                </a:tc>
                <a:tc hMerge="1">
                  <a:txBody>
                    <a:bodyPr/>
                    <a:lstStyle/>
                    <a:p>
                      <a:endParaRPr lang="en-US"/>
                    </a:p>
                  </a:txBody>
                  <a:tcPr/>
                </a:tc>
              </a:tr>
              <a:tr h="370840">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Drop</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Passed</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&lt;C or Drop</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Enrolled</a:t>
                      </a:r>
                    </a:p>
                  </a:txBody>
                  <a:tcPr marL="9525" marR="9525" marT="9525" marB="0" anchor="ctr">
                    <a:lnB w="19050" cap="flat" cmpd="sng" algn="ctr">
                      <a:solidFill>
                        <a:schemeClr val="tx1"/>
                      </a:solidFill>
                      <a:prstDash val="solid"/>
                      <a:round/>
                      <a:headEnd type="none" w="med" len="med"/>
                      <a:tailEnd type="none" w="med" len="med"/>
                    </a:lnB>
                  </a:tcPr>
                </a:tc>
              </a:tr>
              <a:tr h="370840">
                <a:tc>
                  <a:txBody>
                    <a:bodyPr/>
                    <a:lstStyle/>
                    <a:p>
                      <a:pPr algn="ctr" fontAlgn="b"/>
                      <a:r>
                        <a:rPr lang="en-US" sz="1800" b="0" i="0" u="none" strike="noStrike" dirty="0">
                          <a:solidFill>
                            <a:srgbClr val="000000"/>
                          </a:solidFill>
                          <a:effectLst/>
                          <a:latin typeface="Calibri" panose="020F0502020204030204" pitchFamily="34" charset="0"/>
                        </a:rPr>
                        <a:t>Introverts</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117</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26%</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60%</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50%</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ctr">
                    <a:lnT w="19050" cap="flat" cmpd="sng" algn="ctr">
                      <a:solidFill>
                        <a:schemeClr val="tx1"/>
                      </a:solidFill>
                      <a:prstDash val="solid"/>
                      <a:round/>
                      <a:headEnd type="none" w="med" len="med"/>
                      <a:tailEnd type="none" w="med" len="med"/>
                    </a:lnT>
                  </a:tcPr>
                </a:tc>
              </a:tr>
              <a:tr h="370840">
                <a:tc>
                  <a:txBody>
                    <a:bodyPr/>
                    <a:lstStyle/>
                    <a:p>
                      <a:pPr algn="ctr" fontAlgn="b"/>
                      <a:r>
                        <a:rPr lang="en-US" sz="1800" b="0" i="0" u="none" strike="noStrike" dirty="0">
                          <a:solidFill>
                            <a:srgbClr val="000000"/>
                          </a:solidFill>
                          <a:effectLst/>
                          <a:latin typeface="Calibri" panose="020F0502020204030204" pitchFamily="34" charset="0"/>
                        </a:rPr>
                        <a:t>Extroverts</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72</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31%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54%</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7%</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49%</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11%</a:t>
                      </a:r>
                    </a:p>
                  </a:txBody>
                  <a:tcPr marL="9525" marR="9525" marT="9525" marB="0" anchor="ctr">
                    <a:lnB w="12700" cap="flat" cmpd="sng" algn="ctr">
                      <a:solidFill>
                        <a:schemeClr val="tx1"/>
                      </a:solidFill>
                      <a:prstDash val="solid"/>
                      <a:round/>
                      <a:headEnd type="none" w="med" len="med"/>
                      <a:tailEnd type="none" w="med" len="med"/>
                    </a:lnB>
                  </a:tcPr>
                </a:tc>
              </a:tr>
              <a:tr h="370840">
                <a:tc>
                  <a:txBody>
                    <a:bodyPr/>
                    <a:lstStyle/>
                    <a:p>
                      <a:pPr algn="ctr" fontAlgn="b"/>
                      <a:r>
                        <a:rPr lang="en-US" sz="1800" b="0" i="0" u="none" strike="noStrike" dirty="0" err="1" smtClean="0">
                          <a:solidFill>
                            <a:srgbClr val="000000"/>
                          </a:solidFill>
                          <a:effectLst/>
                          <a:latin typeface="Calibri" panose="020F0502020204030204" pitchFamily="34" charset="0"/>
                        </a:rPr>
                        <a:t>Intuitives</a:t>
                      </a:r>
                      <a:endParaRPr lang="en-US" sz="18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80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29%</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60%</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5%</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43%</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11%</a:t>
                      </a:r>
                    </a:p>
                  </a:txBody>
                  <a:tcPr marL="9525" marR="9525" marT="9525" marB="0" anchor="ctr">
                    <a:lnT w="12700" cap="flat" cmpd="sng" algn="ctr">
                      <a:solidFill>
                        <a:schemeClr val="tx1"/>
                      </a:solidFill>
                      <a:prstDash val="solid"/>
                      <a:round/>
                      <a:headEnd type="none" w="med" len="med"/>
                      <a:tailEnd type="none" w="med" len="med"/>
                    </a:lnT>
                  </a:tcPr>
                </a:tc>
              </a:tr>
              <a:tr h="370840">
                <a:tc>
                  <a:txBody>
                    <a:bodyPr/>
                    <a:lstStyle/>
                    <a:p>
                      <a:pPr algn="ctr" fontAlgn="b"/>
                      <a:r>
                        <a:rPr lang="en-US" sz="1800" b="0" i="0" u="none" strike="noStrike" dirty="0">
                          <a:solidFill>
                            <a:srgbClr val="000000"/>
                          </a:solidFill>
                          <a:effectLst/>
                          <a:latin typeface="Calibri" panose="020F0502020204030204" pitchFamily="34" charset="0"/>
                        </a:rPr>
                        <a:t>Sensors</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109</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28%</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56%</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13%</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0%</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4%</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55%</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a:t>
                      </a:r>
                    </a:p>
                  </a:txBody>
                  <a:tcPr marL="9525" marR="9525" marT="9525" marB="0" anchor="ctr">
                    <a:lnB w="19050" cap="flat" cmpd="sng" algn="ctr">
                      <a:solidFill>
                        <a:schemeClr val="tx1"/>
                      </a:solidFill>
                      <a:prstDash val="solid"/>
                      <a:round/>
                      <a:headEnd type="none" w="med" len="med"/>
                      <a:tailEnd type="none" w="med" len="med"/>
                    </a:lnB>
                  </a:tcPr>
                </a:tc>
              </a:tr>
              <a:tr h="370840">
                <a:tc>
                  <a:txBody>
                    <a:bodyPr/>
                    <a:lstStyle/>
                    <a:p>
                      <a:pPr algn="ctr" fontAlgn="b"/>
                      <a:r>
                        <a:rPr lang="en-US" sz="1800" b="0" i="0" u="none" strike="noStrike" dirty="0">
                          <a:solidFill>
                            <a:srgbClr val="000000"/>
                          </a:solidFill>
                          <a:effectLst/>
                          <a:latin typeface="Calibri" panose="020F0502020204030204" pitchFamily="34" charset="0"/>
                        </a:rPr>
                        <a:t>Thinkers</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89</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35%</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49%</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3%</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47%</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3%</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7%</a:t>
                      </a:r>
                    </a:p>
                  </a:txBody>
                  <a:tcPr marL="9525" marR="9525" marT="9525" marB="0" anchor="ctr">
                    <a:lnT w="19050" cap="flat" cmpd="sng" algn="ctr">
                      <a:solidFill>
                        <a:schemeClr val="tx1"/>
                      </a:solidFill>
                      <a:prstDash val="solid"/>
                      <a:round/>
                      <a:headEnd type="none" w="med" len="med"/>
                      <a:tailEnd type="none" w="med" len="med"/>
                    </a:lnT>
                  </a:tcPr>
                </a:tc>
              </a:tr>
              <a:tr h="370840">
                <a:tc>
                  <a:txBody>
                    <a:bodyPr/>
                    <a:lstStyle/>
                    <a:p>
                      <a:pPr algn="ctr" fontAlgn="b"/>
                      <a:r>
                        <a:rPr lang="en-US" sz="1800" b="0" i="0" u="none" strike="noStrike" dirty="0">
                          <a:solidFill>
                            <a:srgbClr val="000000"/>
                          </a:solidFill>
                          <a:effectLst/>
                          <a:latin typeface="Calibri" panose="020F0502020204030204" pitchFamily="34" charset="0"/>
                        </a:rPr>
                        <a:t>Feelers</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100</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22%</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FF0000"/>
                          </a:solidFill>
                          <a:effectLst/>
                          <a:latin typeface="Calibri" panose="020F0502020204030204" pitchFamily="34" charset="0"/>
                        </a:rPr>
                        <a:t>65%</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FF0000"/>
                          </a:solidFill>
                          <a:effectLst/>
                          <a:latin typeface="Calibri" panose="020F0502020204030204" pitchFamily="34" charset="0"/>
                        </a:rPr>
                        <a:t>8%</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FF0000"/>
                          </a:solidFill>
                          <a:effectLst/>
                          <a:latin typeface="Calibri" panose="020F0502020204030204" pitchFamily="34" charset="0"/>
                        </a:rPr>
                        <a:t>52%</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lnB w="1905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FF0000"/>
                          </a:solidFill>
                          <a:effectLst/>
                          <a:latin typeface="Calibri" panose="020F0502020204030204" pitchFamily="34" charset="0"/>
                        </a:rPr>
                        <a:t>11%</a:t>
                      </a:r>
                    </a:p>
                  </a:txBody>
                  <a:tcPr marL="9525" marR="9525" marT="9525" marB="0" anchor="ctr">
                    <a:lnB w="19050" cap="flat" cmpd="sng" algn="ctr">
                      <a:solidFill>
                        <a:schemeClr val="tx1"/>
                      </a:solidFill>
                      <a:prstDash val="solid"/>
                      <a:round/>
                      <a:headEnd type="none" w="med" len="med"/>
                      <a:tailEnd type="none" w="med" len="med"/>
                    </a:lnB>
                  </a:tcPr>
                </a:tc>
              </a:tr>
              <a:tr h="370840">
                <a:tc>
                  <a:txBody>
                    <a:bodyPr/>
                    <a:lstStyle/>
                    <a:p>
                      <a:pPr algn="ctr" fontAlgn="b"/>
                      <a:r>
                        <a:rPr lang="en-US" sz="1800" b="0" i="0" u="none" strike="noStrike" dirty="0">
                          <a:solidFill>
                            <a:srgbClr val="000000"/>
                          </a:solidFill>
                          <a:effectLst/>
                          <a:latin typeface="Calibri" panose="020F0502020204030204" pitchFamily="34" charset="0"/>
                        </a:rPr>
                        <a:t>Judgers</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169</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27%</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58%</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4%</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51%</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a:solidFill>
                            <a:srgbClr val="000000"/>
                          </a:solidFill>
                          <a:effectLst/>
                          <a:latin typeface="Calibri" panose="020F0502020204030204" pitchFamily="34" charset="0"/>
                        </a:rPr>
                        <a:t>2%</a:t>
                      </a: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b"/>
                      <a:r>
                        <a:rPr lang="en-US" sz="1800" b="0" i="0" u="none" strike="noStrike" dirty="0">
                          <a:solidFill>
                            <a:srgbClr val="000000"/>
                          </a:solidFill>
                          <a:effectLst/>
                          <a:latin typeface="Calibri" panose="020F0502020204030204" pitchFamily="34" charset="0"/>
                        </a:rPr>
                        <a:t>8%</a:t>
                      </a:r>
                    </a:p>
                  </a:txBody>
                  <a:tcPr marL="9525" marR="9525" marT="9525" marB="0" anchor="ctr">
                    <a:lnT w="19050" cap="flat" cmpd="sng" algn="ctr">
                      <a:solidFill>
                        <a:schemeClr val="tx1"/>
                      </a:solidFill>
                      <a:prstDash val="solid"/>
                      <a:round/>
                      <a:headEnd type="none" w="med" len="med"/>
                      <a:tailEnd type="none" w="med" len="med"/>
                    </a:lnT>
                  </a:tcPr>
                </a:tc>
              </a:tr>
              <a:tr h="370840">
                <a:tc>
                  <a:txBody>
                    <a:bodyPr/>
                    <a:lstStyle/>
                    <a:p>
                      <a:pPr algn="ctr" fontAlgn="b"/>
                      <a:r>
                        <a:rPr lang="en-US" sz="1800" b="0" i="0" u="none" strike="noStrike" dirty="0">
                          <a:solidFill>
                            <a:srgbClr val="000000"/>
                          </a:solidFill>
                          <a:effectLst/>
                          <a:latin typeface="Calibri" panose="020F0502020204030204" pitchFamily="34" charset="0"/>
                        </a:rPr>
                        <a:t>Perceivers</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15%</a:t>
                      </a:r>
                    </a:p>
                  </a:txBody>
                  <a:tcPr marL="9525" marR="9525" marT="9525" marB="0" anchor="ctr"/>
                </a:tc>
              </a:tr>
            </a:tbl>
          </a:graphicData>
        </a:graphic>
      </p:graphicFrame>
      <p:sp>
        <p:nvSpPr>
          <p:cNvPr id="3" name="TextBox 2"/>
          <p:cNvSpPr txBox="1"/>
          <p:nvPr/>
        </p:nvSpPr>
        <p:spPr>
          <a:xfrm>
            <a:off x="457200" y="6019800"/>
            <a:ext cx="7010400" cy="461665"/>
          </a:xfrm>
          <a:prstGeom prst="rect">
            <a:avLst/>
          </a:prstGeom>
          <a:noFill/>
        </p:spPr>
        <p:txBody>
          <a:bodyPr wrap="square" rtlCol="0">
            <a:spAutoFit/>
          </a:bodyPr>
          <a:lstStyle/>
          <a:p>
            <a:pPr algn="ctr"/>
            <a:r>
              <a:rPr lang="en-US" sz="2400" dirty="0" smtClean="0">
                <a:solidFill>
                  <a:srgbClr val="FF0000"/>
                </a:solidFill>
              </a:rPr>
              <a:t>Community Learners are more likely to succeed.</a:t>
            </a:r>
            <a:endParaRPr lang="en-US" sz="2400" dirty="0">
              <a:solidFill>
                <a:srgbClr val="FF0000"/>
              </a:solidFill>
            </a:endParaRPr>
          </a:p>
        </p:txBody>
      </p:sp>
    </p:spTree>
  </p:cSld>
  <p:clrMapOvr>
    <a:masterClrMapping/>
  </p:clrMapOvr>
  <p:transition spd="med" advClick="0" advTm="20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Most Common Temperament Results </a:t>
            </a:r>
          </a:p>
        </p:txBody>
      </p:sp>
      <p:sp>
        <p:nvSpPr>
          <p:cNvPr id="4" name="Content Placeholder 3"/>
          <p:cNvSpPr txBox="1">
            <a:spLocks/>
          </p:cNvSpPr>
          <p:nvPr/>
        </p:nvSpPr>
        <p:spPr>
          <a:xfrm>
            <a:off x="152400" y="2441575"/>
            <a:ext cx="3886200" cy="4264025"/>
          </a:xfrm>
          <a:prstGeom prst="rect">
            <a:avLst/>
          </a:prstGeom>
          <a:noFill/>
          <a:ln>
            <a:solidFill>
              <a:schemeClr val="tx1"/>
            </a:solidFill>
          </a:ln>
        </p:spPr>
        <p:txBody>
          <a:bodyPr>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Strengths</a:t>
            </a:r>
          </a:p>
          <a:p>
            <a:pPr>
              <a:defRPr/>
            </a:pPr>
            <a:r>
              <a:rPr lang="en-US" sz="1800" dirty="0" smtClean="0"/>
              <a:t>Honor their commitments</a:t>
            </a:r>
          </a:p>
          <a:p>
            <a:pPr>
              <a:defRPr/>
            </a:pPr>
            <a:r>
              <a:rPr lang="en-US" sz="1800" dirty="0" smtClean="0"/>
              <a:t>Take their relationship roles very seriously</a:t>
            </a:r>
          </a:p>
          <a:p>
            <a:pPr>
              <a:defRPr/>
            </a:pPr>
            <a:r>
              <a:rPr lang="en-US" sz="1800" dirty="0" smtClean="0"/>
              <a:t>Good listeners</a:t>
            </a:r>
          </a:p>
          <a:p>
            <a:pPr>
              <a:defRPr/>
            </a:pPr>
            <a:r>
              <a:rPr lang="en-US" sz="1800" dirty="0" smtClean="0"/>
              <a:t>Extremely good (albeit conservative) with money</a:t>
            </a:r>
          </a:p>
          <a:p>
            <a:pPr>
              <a:defRPr/>
            </a:pPr>
            <a:r>
              <a:rPr lang="en-US" sz="1800" dirty="0" smtClean="0"/>
              <a:t>Able to take constructive criticism well</a:t>
            </a:r>
          </a:p>
          <a:p>
            <a:pPr>
              <a:defRPr/>
            </a:pPr>
            <a:r>
              <a:rPr lang="en-US" sz="1800" dirty="0" smtClean="0"/>
              <a:t>Able to tolerate conflict situations without emotional upheaval</a:t>
            </a:r>
          </a:p>
          <a:p>
            <a:pPr>
              <a:defRPr/>
            </a:pPr>
            <a:r>
              <a:rPr lang="en-US" sz="1800" dirty="0" smtClean="0"/>
              <a:t>Able to dole out punishment or criticism when called for</a:t>
            </a:r>
          </a:p>
          <a:p>
            <a:pPr marL="0" indent="0">
              <a:buFont typeface="Arial" charset="0"/>
              <a:buNone/>
              <a:defRPr/>
            </a:pPr>
            <a:endParaRPr lang="en-US" dirty="0"/>
          </a:p>
        </p:txBody>
      </p:sp>
      <p:sp>
        <p:nvSpPr>
          <p:cNvPr id="45060" name="TextBox 4"/>
          <p:cNvSpPr txBox="1">
            <a:spLocks noChangeArrowheads="1"/>
          </p:cNvSpPr>
          <p:nvPr/>
        </p:nvSpPr>
        <p:spPr bwMode="auto">
          <a:xfrm>
            <a:off x="1752600" y="1600200"/>
            <a:ext cx="609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4000" b="1" dirty="0"/>
              <a:t>ISTJ The Duty </a:t>
            </a:r>
            <a:r>
              <a:rPr lang="en-US" altLang="en-US" sz="4000" b="1" dirty="0" smtClean="0"/>
              <a:t>Fulfillers - 38</a:t>
            </a:r>
            <a:endParaRPr lang="en-US" altLang="en-US" dirty="0"/>
          </a:p>
        </p:txBody>
      </p:sp>
      <p:sp>
        <p:nvSpPr>
          <p:cNvPr id="6" name="Content Placeholder 3"/>
          <p:cNvSpPr txBox="1">
            <a:spLocks/>
          </p:cNvSpPr>
          <p:nvPr/>
        </p:nvSpPr>
        <p:spPr>
          <a:xfrm>
            <a:off x="4191000" y="2438400"/>
            <a:ext cx="4800600" cy="4267200"/>
          </a:xfrm>
          <a:prstGeom prst="rect">
            <a:avLst/>
          </a:prstGeom>
          <a:solidFill>
            <a:schemeClr val="bg1"/>
          </a:solidFill>
          <a:ln>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Weaknesses</a:t>
            </a:r>
          </a:p>
          <a:p>
            <a:pPr>
              <a:defRPr/>
            </a:pPr>
            <a:r>
              <a:rPr lang="en-US" sz="1800" dirty="0" smtClean="0"/>
              <a:t>Tend to believe that they are always right</a:t>
            </a:r>
          </a:p>
          <a:p>
            <a:pPr>
              <a:defRPr/>
            </a:pPr>
            <a:r>
              <a:rPr lang="en-US" sz="1800" dirty="0" smtClean="0"/>
              <a:t>Get involved in “win-lose” conversations</a:t>
            </a:r>
          </a:p>
          <a:p>
            <a:pPr>
              <a:defRPr/>
            </a:pPr>
            <a:r>
              <a:rPr lang="en-US" sz="1800" dirty="0" smtClean="0"/>
              <a:t>Not naturally in-tune with what others feel</a:t>
            </a:r>
          </a:p>
          <a:p>
            <a:pPr>
              <a:defRPr/>
            </a:pPr>
            <a:r>
              <a:rPr lang="en-US" sz="1800" dirty="0" smtClean="0"/>
              <a:t>Their value for structure may seem rigid to others</a:t>
            </a:r>
          </a:p>
          <a:p>
            <a:pPr>
              <a:defRPr/>
            </a:pPr>
            <a:r>
              <a:rPr lang="en-US" sz="1800" dirty="0" smtClean="0"/>
              <a:t>Not likely to give enough praise</a:t>
            </a:r>
          </a:p>
          <a:p>
            <a:pPr marL="0" indent="0">
              <a:buFont typeface="Arial" charset="0"/>
              <a:buNone/>
              <a:defRPr/>
            </a:pPr>
            <a:endParaRPr lang="en-US" sz="1800" dirty="0"/>
          </a:p>
        </p:txBody>
      </p:sp>
    </p:spTree>
  </p:cSld>
  <p:clrMapOvr>
    <a:masterClrMapping/>
  </p:clrMapOvr>
  <p:transition spd="med" advClick="0" advTm="2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DSMA 0399 – </a:t>
            </a:r>
            <a:br>
              <a:rPr lang="en-US" dirty="0" smtClean="0"/>
            </a:br>
            <a:r>
              <a:rPr lang="en-US" dirty="0" smtClean="0"/>
              <a:t>Physical Set Up of Class</a:t>
            </a:r>
            <a:endParaRPr lang="en-US" dirty="0"/>
          </a:p>
        </p:txBody>
      </p:sp>
      <p:sp>
        <p:nvSpPr>
          <p:cNvPr id="9219" name="Content Placeholder 2"/>
          <p:cNvSpPr>
            <a:spLocks noGrp="1"/>
          </p:cNvSpPr>
          <p:nvPr>
            <p:ph idx="1"/>
          </p:nvPr>
        </p:nvSpPr>
        <p:spPr/>
        <p:txBody>
          <a:bodyPr/>
          <a:lstStyle/>
          <a:p>
            <a:r>
              <a:rPr lang="en-US" altLang="en-US" sz="2400" smtClean="0"/>
              <a:t>Students work in computer lab Monday thru Thursday for 1 hour and 20 minutes per day.</a:t>
            </a:r>
          </a:p>
          <a:p>
            <a:r>
              <a:rPr lang="en-US" altLang="en-US" sz="2400" smtClean="0"/>
              <a:t>Class times are set; however, some flexibility is allowed.  Two instructors are available during class time.  Other times the lab is staffed by TA and tutor.</a:t>
            </a:r>
          </a:p>
          <a:p>
            <a:r>
              <a:rPr lang="en-US" altLang="en-US" sz="2400" smtClean="0"/>
              <a:t>Mandatory workshops are held once a month on Fridays -- topics include Learning Styles/Personality Workshop by CTC Mental Health Department, Presentation by CTC Business Team ENACTUS, etc.</a:t>
            </a:r>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Most Common Temperament Results </a:t>
            </a:r>
          </a:p>
        </p:txBody>
      </p:sp>
      <p:sp>
        <p:nvSpPr>
          <p:cNvPr id="4" name="Content Placeholder 3"/>
          <p:cNvSpPr txBox="1">
            <a:spLocks/>
          </p:cNvSpPr>
          <p:nvPr/>
        </p:nvSpPr>
        <p:spPr>
          <a:xfrm>
            <a:off x="152400" y="2441575"/>
            <a:ext cx="3886200" cy="4264025"/>
          </a:xfrm>
          <a:prstGeom prst="rect">
            <a:avLst/>
          </a:prstGeom>
          <a:noFill/>
          <a:ln>
            <a:solidFill>
              <a:schemeClr val="tx1"/>
            </a:solidFill>
          </a:ln>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Strengths</a:t>
            </a:r>
          </a:p>
          <a:p>
            <a:pPr>
              <a:defRPr/>
            </a:pPr>
            <a:r>
              <a:rPr lang="en-US" sz="1800" dirty="0" smtClean="0"/>
              <a:t>Warm, friendly and affirming by nature</a:t>
            </a:r>
          </a:p>
          <a:p>
            <a:pPr>
              <a:defRPr/>
            </a:pPr>
            <a:r>
              <a:rPr lang="en-US" sz="1800" dirty="0" smtClean="0"/>
              <a:t>Service-oriented, wanting to please others</a:t>
            </a:r>
          </a:p>
          <a:p>
            <a:pPr>
              <a:defRPr/>
            </a:pPr>
            <a:r>
              <a:rPr lang="en-US" sz="1800" dirty="0" smtClean="0"/>
              <a:t>Good listeners</a:t>
            </a:r>
          </a:p>
          <a:p>
            <a:pPr>
              <a:defRPr/>
            </a:pPr>
            <a:r>
              <a:rPr lang="en-US" sz="1800" dirty="0" smtClean="0"/>
              <a:t>Puts forth a lot of effort to fulfill their duties </a:t>
            </a:r>
          </a:p>
          <a:p>
            <a:pPr>
              <a:defRPr/>
            </a:pPr>
            <a:r>
              <a:rPr lang="en-US" sz="1800" dirty="0" smtClean="0"/>
              <a:t>Take their commitments seriously</a:t>
            </a:r>
          </a:p>
          <a:p>
            <a:pPr>
              <a:defRPr/>
            </a:pPr>
            <a:r>
              <a:rPr lang="en-US" sz="1800" dirty="0" smtClean="0"/>
              <a:t>Good at taking care of practical matters</a:t>
            </a:r>
          </a:p>
          <a:p>
            <a:pPr marL="0" indent="0">
              <a:buFont typeface="Arial" charset="0"/>
              <a:buNone/>
              <a:defRPr/>
            </a:pPr>
            <a:endParaRPr lang="en-US" dirty="0"/>
          </a:p>
        </p:txBody>
      </p:sp>
      <p:sp>
        <p:nvSpPr>
          <p:cNvPr id="46084" name="TextBox 4"/>
          <p:cNvSpPr txBox="1">
            <a:spLocks noChangeArrowheads="1"/>
          </p:cNvSpPr>
          <p:nvPr/>
        </p:nvSpPr>
        <p:spPr bwMode="auto">
          <a:xfrm>
            <a:off x="2438400" y="1600200"/>
            <a:ext cx="541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4000" b="1" dirty="0"/>
              <a:t>ISFJ The Nurtures </a:t>
            </a:r>
            <a:r>
              <a:rPr lang="en-US" altLang="en-US" sz="4000" b="1" dirty="0" smtClean="0"/>
              <a:t>- 27</a:t>
            </a:r>
            <a:endParaRPr lang="en-US" altLang="en-US" dirty="0"/>
          </a:p>
        </p:txBody>
      </p:sp>
      <p:sp>
        <p:nvSpPr>
          <p:cNvPr id="6" name="Content Placeholder 3"/>
          <p:cNvSpPr txBox="1">
            <a:spLocks/>
          </p:cNvSpPr>
          <p:nvPr/>
        </p:nvSpPr>
        <p:spPr>
          <a:xfrm>
            <a:off x="4191000" y="2438400"/>
            <a:ext cx="4800600" cy="4267200"/>
          </a:xfrm>
          <a:prstGeom prst="rect">
            <a:avLst/>
          </a:prstGeom>
          <a:solidFill>
            <a:schemeClr val="bg1"/>
          </a:solidFill>
          <a:ln>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Weaknesses</a:t>
            </a:r>
          </a:p>
          <a:p>
            <a:pPr>
              <a:defRPr/>
            </a:pPr>
            <a:r>
              <a:rPr lang="en-US" sz="1800" dirty="0" smtClean="0"/>
              <a:t>Don’t pay enough attention to their own needs</a:t>
            </a:r>
          </a:p>
          <a:p>
            <a:pPr>
              <a:defRPr/>
            </a:pPr>
            <a:r>
              <a:rPr lang="en-US" sz="1800" dirty="0" smtClean="0"/>
              <a:t>May have difficulty branching out into new territory</a:t>
            </a:r>
          </a:p>
          <a:p>
            <a:pPr>
              <a:defRPr/>
            </a:pPr>
            <a:r>
              <a:rPr lang="en-US" sz="1800" dirty="0" smtClean="0"/>
              <a:t>Extreme dislike of conflict and criticism</a:t>
            </a:r>
          </a:p>
          <a:p>
            <a:pPr>
              <a:defRPr/>
            </a:pPr>
            <a:r>
              <a:rPr lang="en-US" sz="1800" dirty="0" smtClean="0"/>
              <a:t>Unlikely to express their needs, which may cause pent-up frustrations</a:t>
            </a:r>
          </a:p>
          <a:p>
            <a:pPr>
              <a:defRPr/>
            </a:pPr>
            <a:r>
              <a:rPr lang="en-US" sz="1800" dirty="0" smtClean="0"/>
              <a:t>Have difficulty leaving a bad situation and moving on</a:t>
            </a:r>
          </a:p>
          <a:p>
            <a:pPr marL="0" indent="0">
              <a:buFont typeface="Arial" charset="0"/>
              <a:buNone/>
              <a:defRPr/>
            </a:pPr>
            <a:endParaRPr lang="en-US" sz="1800" dirty="0"/>
          </a:p>
        </p:txBody>
      </p:sp>
    </p:spTree>
  </p:cSld>
  <p:clrMapOvr>
    <a:masterClrMapping/>
  </p:clrMapOvr>
  <p:transition spd="med" advClick="0" advTm="2000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Most Common Temperament Results </a:t>
            </a:r>
            <a:endParaRPr lang="en-US" dirty="0"/>
          </a:p>
        </p:txBody>
      </p:sp>
      <p:sp>
        <p:nvSpPr>
          <p:cNvPr id="47107" name="Title 1"/>
          <p:cNvSpPr>
            <a:spLocks noGrp="1"/>
          </p:cNvSpPr>
          <p:nvPr>
            <p:ph idx="1"/>
          </p:nvPr>
        </p:nvSpPr>
        <p:spPr>
          <a:xfrm>
            <a:off x="457200" y="2514600"/>
            <a:ext cx="7848600" cy="3611563"/>
          </a:xfrm>
        </p:spPr>
        <p:txBody>
          <a:bodyPr/>
          <a:lstStyle/>
          <a:p>
            <a:pPr marL="0" indent="0">
              <a:buFont typeface="Arial" panose="020B0604020202020204" pitchFamily="34" charset="0"/>
              <a:buNone/>
            </a:pPr>
            <a:r>
              <a:rPr lang="en-US" altLang="en-US" b="1" smtClean="0"/>
              <a:t> </a:t>
            </a:r>
          </a:p>
        </p:txBody>
      </p:sp>
      <p:sp>
        <p:nvSpPr>
          <p:cNvPr id="6" name="Content Placeholder 3"/>
          <p:cNvSpPr txBox="1">
            <a:spLocks/>
          </p:cNvSpPr>
          <p:nvPr/>
        </p:nvSpPr>
        <p:spPr>
          <a:xfrm>
            <a:off x="152400" y="2441575"/>
            <a:ext cx="3886200" cy="4264025"/>
          </a:xfrm>
          <a:prstGeom prst="rect">
            <a:avLst/>
          </a:prstGeom>
          <a:noFill/>
          <a:ln>
            <a:solidFill>
              <a:schemeClr val="tx1"/>
            </a:solidFill>
          </a:ln>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Strengths</a:t>
            </a:r>
          </a:p>
          <a:p>
            <a:pPr>
              <a:defRPr/>
            </a:pPr>
            <a:r>
              <a:rPr lang="en-US" sz="1800" dirty="0" smtClean="0"/>
              <a:t>Not threatened by conflict or criticism</a:t>
            </a:r>
          </a:p>
          <a:p>
            <a:pPr>
              <a:defRPr/>
            </a:pPr>
            <a:r>
              <a:rPr lang="en-US" sz="1800" dirty="0" smtClean="0"/>
              <a:t>Usually self-confident</a:t>
            </a:r>
          </a:p>
          <a:p>
            <a:pPr>
              <a:defRPr/>
            </a:pPr>
            <a:r>
              <a:rPr lang="en-US" sz="1800" dirty="0" smtClean="0"/>
              <a:t>Generally extremely intelligent and capable</a:t>
            </a:r>
          </a:p>
          <a:p>
            <a:pPr>
              <a:defRPr/>
            </a:pPr>
            <a:r>
              <a:rPr lang="en-US" sz="1800" dirty="0" smtClean="0"/>
              <a:t>Take relationships and commitments seriously</a:t>
            </a:r>
          </a:p>
          <a:p>
            <a:pPr>
              <a:defRPr/>
            </a:pPr>
            <a:r>
              <a:rPr lang="en-US" sz="1800" dirty="0" smtClean="0"/>
              <a:t>Good listeners</a:t>
            </a:r>
          </a:p>
          <a:p>
            <a:pPr marL="0" indent="0">
              <a:buFont typeface="Arial" charset="0"/>
              <a:buNone/>
              <a:defRPr/>
            </a:pPr>
            <a:endParaRPr lang="en-US" dirty="0"/>
          </a:p>
        </p:txBody>
      </p:sp>
      <p:sp>
        <p:nvSpPr>
          <p:cNvPr id="47109" name="TextBox 7"/>
          <p:cNvSpPr txBox="1">
            <a:spLocks noChangeArrowheads="1"/>
          </p:cNvSpPr>
          <p:nvPr/>
        </p:nvSpPr>
        <p:spPr bwMode="auto">
          <a:xfrm>
            <a:off x="2438400" y="1600200"/>
            <a:ext cx="54102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4000" b="1" dirty="0"/>
              <a:t>INTJ The </a:t>
            </a:r>
            <a:r>
              <a:rPr lang="en-US" altLang="en-US" sz="4000" b="1" dirty="0" smtClean="0"/>
              <a:t>Scientists - 24</a:t>
            </a:r>
            <a:endParaRPr lang="en-US" altLang="en-US" sz="4000" b="1" dirty="0"/>
          </a:p>
          <a:p>
            <a:endParaRPr lang="en-US" altLang="en-US" dirty="0"/>
          </a:p>
        </p:txBody>
      </p:sp>
      <p:sp>
        <p:nvSpPr>
          <p:cNvPr id="9" name="Content Placeholder 3"/>
          <p:cNvSpPr txBox="1">
            <a:spLocks/>
          </p:cNvSpPr>
          <p:nvPr/>
        </p:nvSpPr>
        <p:spPr>
          <a:xfrm>
            <a:off x="4191000" y="2438400"/>
            <a:ext cx="4800600" cy="4267200"/>
          </a:xfrm>
          <a:prstGeom prst="rect">
            <a:avLst/>
          </a:prstGeom>
          <a:solidFill>
            <a:schemeClr val="bg1"/>
          </a:solidFill>
          <a:ln>
            <a:solidFill>
              <a:schemeClr val="tx1"/>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US" sz="1800" b="1" dirty="0" smtClean="0"/>
              <a:t>Weaknesses</a:t>
            </a:r>
          </a:p>
          <a:p>
            <a:pPr>
              <a:defRPr/>
            </a:pPr>
            <a:r>
              <a:rPr lang="en-US" sz="1800" dirty="0" smtClean="0"/>
              <a:t>Not naturally in tune with others feelings: </a:t>
            </a:r>
          </a:p>
          <a:p>
            <a:pPr>
              <a:defRPr/>
            </a:pPr>
            <a:r>
              <a:rPr lang="en-US" sz="1800" dirty="0" smtClean="0"/>
              <a:t>May tend to respond to conflict with logic and reason, rather than the desired emotional support</a:t>
            </a:r>
          </a:p>
          <a:p>
            <a:pPr>
              <a:defRPr/>
            </a:pPr>
            <a:r>
              <a:rPr lang="en-US" sz="1800" dirty="0" smtClean="0"/>
              <a:t>Not naturally good at expressing feelings and emotions</a:t>
            </a:r>
          </a:p>
          <a:p>
            <a:pPr>
              <a:defRPr/>
            </a:pPr>
            <a:r>
              <a:rPr lang="en-US" sz="1800" dirty="0" smtClean="0"/>
              <a:t>Tendency to believe that they are always right</a:t>
            </a:r>
          </a:p>
          <a:p>
            <a:pPr>
              <a:defRPr/>
            </a:pPr>
            <a:r>
              <a:rPr lang="en-US" sz="1800" dirty="0" smtClean="0"/>
              <a:t>Tendency to be unwilling or unable to accept blame</a:t>
            </a:r>
          </a:p>
          <a:p>
            <a:pPr marL="0" indent="0">
              <a:buFont typeface="Arial" charset="0"/>
              <a:buNone/>
              <a:defRPr/>
            </a:pPr>
            <a:endParaRPr lang="en-US" sz="1800" dirty="0"/>
          </a:p>
        </p:txBody>
      </p:sp>
    </p:spTree>
  </p:cSld>
  <p:clrMapOvr>
    <a:masterClrMapping/>
  </p:clrMapOvr>
  <p:transition spd="med" advClick="0" advTm="20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a:xfrm>
            <a:off x="457200" y="1600200"/>
            <a:ext cx="7848600" cy="4953000"/>
          </a:xfrm>
        </p:spPr>
        <p:txBody>
          <a:bodyPr/>
          <a:lstStyle/>
          <a:p>
            <a:r>
              <a:rPr lang="en-US" sz="2800" dirty="0" smtClean="0"/>
              <a:t>Give personality surveys early to be able to advise resources to student.</a:t>
            </a:r>
          </a:p>
          <a:p>
            <a:r>
              <a:rPr lang="en-US" sz="2800" dirty="0" smtClean="0"/>
              <a:t>Further research of those students that were not successful.</a:t>
            </a:r>
          </a:p>
          <a:p>
            <a:r>
              <a:rPr lang="en-US" sz="2800" dirty="0" smtClean="0"/>
              <a:t>Further research on traditional student population (incl. online)</a:t>
            </a:r>
          </a:p>
          <a:p>
            <a:r>
              <a:rPr lang="en-US" sz="2800" dirty="0" smtClean="0"/>
              <a:t>Further research on increasing success for Auditory/Kinesthetic in the DSMA 0399 course.</a:t>
            </a:r>
          </a:p>
          <a:p>
            <a:endParaRPr lang="en-US" dirty="0"/>
          </a:p>
        </p:txBody>
      </p:sp>
    </p:spTree>
    <p:extLst>
      <p:ext uri="{BB962C8B-B14F-4D97-AF65-F5344CB8AC3E}">
        <p14:creationId xmlns:p14="http://schemas.microsoft.com/office/powerpoint/2010/main" val="3431370146"/>
      </p:ext>
    </p:extLst>
  </p:cSld>
  <p:clrMapOvr>
    <a:masterClrMapping/>
  </p:clrMapOvr>
  <p:transition spd="med" advClick="0" advTm="2000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Student Comments</a:t>
            </a:r>
          </a:p>
        </p:txBody>
      </p:sp>
      <p:sp>
        <p:nvSpPr>
          <p:cNvPr id="3" name="Content Placeholder 2"/>
          <p:cNvSpPr>
            <a:spLocks noGrp="1"/>
          </p:cNvSpPr>
          <p:nvPr>
            <p:ph idx="1"/>
          </p:nvPr>
        </p:nvSpPr>
        <p:spPr/>
        <p:txBody>
          <a:bodyPr/>
          <a:lstStyle/>
          <a:p>
            <a:pPr marL="0" indent="0">
              <a:buFont typeface="Arial" charset="0"/>
              <a:buNone/>
              <a:defRPr/>
            </a:pPr>
            <a:r>
              <a:rPr lang="en-US" sz="2800" dirty="0"/>
              <a:t>"These classes are neither too demanding, not too easy; they require you to challenge yourself to </a:t>
            </a:r>
            <a:r>
              <a:rPr lang="en-US" sz="2800" dirty="0" smtClean="0"/>
              <a:t>learn</a:t>
            </a:r>
            <a:r>
              <a:rPr lang="en-US" sz="2800" dirty="0"/>
              <a:t>...After about ten years out of college, it was difficult to take a math test or even look </a:t>
            </a:r>
            <a:r>
              <a:rPr lang="en-US" sz="2800" dirty="0" smtClean="0"/>
              <a:t>at numbers</a:t>
            </a:r>
            <a:r>
              <a:rPr lang="en-US" sz="2800" dirty="0"/>
              <a:t>.  Now that I've been in this class and with the help of the professors I believe that </a:t>
            </a:r>
            <a:r>
              <a:rPr lang="en-US" sz="2800" dirty="0" smtClean="0"/>
              <a:t>I have </a:t>
            </a:r>
            <a:r>
              <a:rPr lang="en-US" sz="2800" dirty="0"/>
              <a:t>all the tools I need to be successful in the next class."  </a:t>
            </a:r>
            <a:endParaRPr lang="en-US" sz="2800" dirty="0" smtClean="0"/>
          </a:p>
          <a:p>
            <a:pPr marL="0" indent="0">
              <a:buFont typeface="Arial" charset="0"/>
              <a:buNone/>
              <a:defRPr/>
            </a:pPr>
            <a:r>
              <a:rPr lang="en-US" sz="2800" dirty="0" smtClean="0"/>
              <a:t>- </a:t>
            </a:r>
            <a:r>
              <a:rPr lang="en-US" sz="2800" dirty="0"/>
              <a:t>feedback from student</a:t>
            </a:r>
          </a:p>
          <a:p>
            <a:pPr>
              <a:buFont typeface="Arial" charset="0"/>
              <a:buChar char="•"/>
              <a:defRPr/>
            </a:pPr>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Student Comments</a:t>
            </a:r>
          </a:p>
        </p:txBody>
      </p:sp>
      <p:sp>
        <p:nvSpPr>
          <p:cNvPr id="49155" name="Content Placeholder 2"/>
          <p:cNvSpPr>
            <a:spLocks noGrp="1"/>
          </p:cNvSpPr>
          <p:nvPr>
            <p:ph idx="1"/>
          </p:nvPr>
        </p:nvSpPr>
        <p:spPr/>
        <p:txBody>
          <a:bodyPr/>
          <a:lstStyle/>
          <a:p>
            <a:pPr marL="0" indent="0">
              <a:buFont typeface="Arial" panose="020B0604020202020204" pitchFamily="34" charset="0"/>
              <a:buNone/>
            </a:pPr>
            <a:r>
              <a:rPr lang="en-US" altLang="en-US" smtClean="0"/>
              <a:t>"I have always wanted to understand math, but until the DSMA 0399 class I had always felt that it was impossible.“</a:t>
            </a:r>
            <a:br>
              <a:rPr lang="en-US" altLang="en-US" smtClean="0"/>
            </a:br>
            <a:r>
              <a:rPr lang="en-US" altLang="en-US" smtClean="0"/>
              <a:t/>
            </a:r>
            <a:br>
              <a:rPr lang="en-US" altLang="en-US" smtClean="0"/>
            </a:br>
            <a:r>
              <a:rPr lang="en-US" altLang="en-US" smtClean="0"/>
              <a:t>- quote from student</a:t>
            </a:r>
          </a:p>
        </p:txBody>
      </p:sp>
    </p:spTree>
  </p:cSld>
  <p:clrMapOvr>
    <a:masterClrMapping/>
  </p:clrMapOvr>
  <p:transition spd="med" advClick="0" advTm="200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Student Comments:</a:t>
            </a:r>
          </a:p>
        </p:txBody>
      </p:sp>
      <p:sp>
        <p:nvSpPr>
          <p:cNvPr id="50179" name="Content Placeholder 2"/>
          <p:cNvSpPr>
            <a:spLocks noGrp="1"/>
          </p:cNvSpPr>
          <p:nvPr>
            <p:ph idx="1"/>
          </p:nvPr>
        </p:nvSpPr>
        <p:spPr/>
        <p:txBody>
          <a:bodyPr/>
          <a:lstStyle/>
          <a:p>
            <a:r>
              <a:rPr lang="en-US" altLang="en-US" sz="2400" smtClean="0"/>
              <a:t>The instructors "are both very different teachers from each other; their teaching styles are complementary as are their personalities... They are funny and extremely helpful, I feel so smart and I know I did not have a clue before they taught me so the only difference is having them there teaching.  They take time showing me all kinds of ways to do one problem until I get to a way I can do it on my own and fell confident...   It is a rare thing to have teachers who devote so much time and care to make sure you are where you want to be in class. "</a:t>
            </a:r>
          </a:p>
          <a:p>
            <a:endParaRPr lang="en-US" altLang="en-US" smtClean="0"/>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Student Comments:</a:t>
            </a:r>
          </a:p>
        </p:txBody>
      </p:sp>
      <p:sp>
        <p:nvSpPr>
          <p:cNvPr id="51203" name="Content Placeholder 2"/>
          <p:cNvSpPr>
            <a:spLocks noGrp="1"/>
          </p:cNvSpPr>
          <p:nvPr>
            <p:ph idx="1"/>
          </p:nvPr>
        </p:nvSpPr>
        <p:spPr/>
        <p:txBody>
          <a:bodyPr/>
          <a:lstStyle/>
          <a:p>
            <a:r>
              <a:rPr lang="en-US" altLang="en-US" smtClean="0"/>
              <a:t>"To the two amazing professors. I want to say thank you to both of you. I was scared of this class and you both have made math fun for me. My last teacher yelled at me on the second day and my brain shut down. Now that I'm in this class I feel excited to come to class. I just wanted to let you both know how amazing you are." </a:t>
            </a:r>
          </a:p>
          <a:p>
            <a:endParaRPr lang="en-US" altLang="en-US" smtClean="0"/>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Student Comments:</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sz="2400" dirty="0"/>
              <a:t>"I feel like I learn more quickly if I'm not put under so much pressure.  When I was taking </a:t>
            </a:r>
            <a:r>
              <a:rPr lang="en-US" sz="2400" dirty="0" smtClean="0"/>
              <a:t>301 I </a:t>
            </a:r>
            <a:r>
              <a:rPr lang="en-US" sz="2400" dirty="0"/>
              <a:t>felt pressured in that class and felt like I was not learning well and what I did learn I was </a:t>
            </a:r>
            <a:r>
              <a:rPr lang="en-US" sz="2400" dirty="0" smtClean="0"/>
              <a:t>not able </a:t>
            </a:r>
            <a:r>
              <a:rPr lang="en-US" sz="2400" dirty="0"/>
              <a:t>to remember for the test.  While in the NCBO 0399 course I felt A LOT less </a:t>
            </a:r>
            <a:r>
              <a:rPr lang="en-US" sz="2400" dirty="0" smtClean="0"/>
              <a:t>pressured and </a:t>
            </a:r>
            <a:r>
              <a:rPr lang="en-US" sz="2400" dirty="0"/>
              <a:t>relaxed, so the pressure that I had before was no longer there.  I am more than willing </a:t>
            </a:r>
            <a:r>
              <a:rPr lang="en-US" sz="2400" dirty="0" smtClean="0"/>
              <a:t>to give </a:t>
            </a:r>
            <a:r>
              <a:rPr lang="en-US" sz="2400" dirty="0"/>
              <a:t>more of my time for this class as well as effort.  I really feel like this is no longer a </a:t>
            </a:r>
            <a:r>
              <a:rPr lang="en-US" sz="2400" dirty="0" smtClean="0"/>
              <a:t>course I </a:t>
            </a:r>
            <a:r>
              <a:rPr lang="en-US" sz="2400" dirty="0"/>
              <a:t>want to be in, but one that I need to be in." </a:t>
            </a:r>
            <a:endParaRPr lang="en-US" sz="2400" dirty="0" smtClean="0"/>
          </a:p>
          <a:p>
            <a:pPr marL="0" indent="0">
              <a:buFont typeface="Arial" panose="020B0604020202020204" pitchFamily="34" charset="0"/>
              <a:buNone/>
              <a:defRPr/>
            </a:pPr>
            <a:endParaRPr lang="en-US" sz="2400" dirty="0" smtClean="0"/>
          </a:p>
          <a:p>
            <a:pPr marL="0" indent="0">
              <a:buFont typeface="Arial" panose="020B0604020202020204" pitchFamily="34" charset="0"/>
              <a:buNone/>
              <a:defRPr/>
            </a:pPr>
            <a:r>
              <a:rPr lang="en-US" sz="2400" dirty="0" smtClean="0"/>
              <a:t>--  </a:t>
            </a:r>
            <a:r>
              <a:rPr lang="en-US" sz="2400" dirty="0"/>
              <a:t>A student applying to be in Paired Class.</a:t>
            </a:r>
          </a:p>
          <a:p>
            <a:pPr>
              <a:defRPr/>
            </a:pPr>
            <a:endParaRPr lang="en-US" dirty="0"/>
          </a:p>
        </p:txBody>
      </p:sp>
    </p:spTree>
  </p:cSld>
  <p:clrMapOvr>
    <a:masterClrMapping/>
  </p:clrMapOvr>
  <p:transition spd="med" advClick="0" advTm="2000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Student Comments:</a:t>
            </a:r>
          </a:p>
        </p:txBody>
      </p:sp>
      <p:sp>
        <p:nvSpPr>
          <p:cNvPr id="53251" name="Content Placeholder 2"/>
          <p:cNvSpPr>
            <a:spLocks noGrp="1"/>
          </p:cNvSpPr>
          <p:nvPr>
            <p:ph idx="1"/>
          </p:nvPr>
        </p:nvSpPr>
        <p:spPr/>
        <p:txBody>
          <a:bodyPr/>
          <a:lstStyle/>
          <a:p>
            <a:pPr marL="0" indent="0">
              <a:buFont typeface="Arial" panose="020B0604020202020204" pitchFamily="34" charset="0"/>
              <a:buNone/>
            </a:pPr>
            <a:r>
              <a:rPr lang="en-US" altLang="en-US" sz="2800" smtClean="0"/>
              <a:t>"I greatly benefit from having a "noisy" lab where I can ask questions and have one on one help if needed.  Math is a tough subject for me..."  With the help of the instructors, "I was able to comprehend what I was learning, not only in class but in the lab.  They all gave me the tools I need to be successful and spent the extra time with me to break things down to where I could understand Math.</a:t>
            </a:r>
          </a:p>
        </p:txBody>
      </p:sp>
    </p:spTree>
  </p:cSld>
  <p:clrMapOvr>
    <a:masterClrMapping/>
  </p:clrMapOvr>
  <p:transition spd="med" advClick="0" advTm="20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Student Comments:</a:t>
            </a:r>
          </a:p>
        </p:txBody>
      </p:sp>
      <p:sp>
        <p:nvSpPr>
          <p:cNvPr id="54275" name="Content Placeholder 2"/>
          <p:cNvSpPr>
            <a:spLocks noGrp="1"/>
          </p:cNvSpPr>
          <p:nvPr>
            <p:ph idx="1"/>
          </p:nvPr>
        </p:nvSpPr>
        <p:spPr/>
        <p:txBody>
          <a:bodyPr/>
          <a:lstStyle/>
          <a:p>
            <a:r>
              <a:rPr lang="en-US" altLang="en-US" dirty="0" smtClean="0"/>
              <a:t>"This course is self-paced, to an extent, and I like the freedom to work faster or slower in order to really understand the concepts presented."</a:t>
            </a:r>
          </a:p>
          <a:p>
            <a:endParaRPr lang="en-US" altLang="en-US" dirty="0" smtClean="0"/>
          </a:p>
        </p:txBody>
      </p:sp>
    </p:spTree>
  </p:cSld>
  <p:clrMapOvr>
    <a:masterClrMapping/>
  </p:clrMapOvr>
  <p:transition spd="med" advClick="0" advTm="2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Flowchart for DSMA 0399</a:t>
            </a:r>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676400"/>
            <a:ext cx="6475413" cy="5157788"/>
          </a:xfrm>
        </p:spPr>
      </p:pic>
    </p:spTree>
  </p:cSld>
  <p:clrMapOvr>
    <a:masterClrMapping/>
  </p:clrMapOvr>
  <p:transition spd="med" advClick="0" advTm="2000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en-US" altLang="en-US" smtClean="0"/>
          </a:p>
        </p:txBody>
      </p:sp>
      <p:pic>
        <p:nvPicPr>
          <p:cNvPr id="5529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8638" y="4495800"/>
            <a:ext cx="8429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p:cNvPicPr>
            <a:picLocks noChangeAspect="1" noChangeArrowheads="1"/>
          </p:cNvPicPr>
          <p:nvPr/>
        </p:nvPicPr>
        <p:blipFill>
          <a:blip r:embed="rId3">
            <a:extLst>
              <a:ext uri="{28A0092B-C50C-407E-A947-70E740481C1C}">
                <a14:useLocalDpi xmlns:a14="http://schemas.microsoft.com/office/drawing/2010/main" val="0"/>
              </a:ext>
            </a:extLst>
          </a:blip>
          <a:srcRect t="10806" b="6824"/>
          <a:stretch>
            <a:fillRect/>
          </a:stretch>
        </p:blipFill>
        <p:spPr bwMode="auto">
          <a:xfrm>
            <a:off x="-30163" y="0"/>
            <a:ext cx="9448801" cy="695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advTm="2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Instruction Contract Samples</a:t>
            </a:r>
          </a:p>
        </p:txBody>
      </p:sp>
      <p:sp>
        <p:nvSpPr>
          <p:cNvPr id="11267" name="Content Placeholder 2"/>
          <p:cNvSpPr>
            <a:spLocks noGrp="1"/>
          </p:cNvSpPr>
          <p:nvPr>
            <p:ph idx="1"/>
          </p:nvPr>
        </p:nvSpPr>
        <p:spPr/>
        <p:txBody>
          <a:bodyPr/>
          <a:lstStyle/>
          <a:p>
            <a:pPr marL="0" indent="0">
              <a:buFont typeface="Arial" panose="020B0604020202020204" pitchFamily="34" charset="0"/>
              <a:buNone/>
            </a:pPr>
            <a:r>
              <a:rPr lang="en-US" altLang="en-US" smtClean="0"/>
              <a:t> </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807720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advClick="0" advTm="2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t-IT" sz="3100" dirty="0"/>
              <a:t>DSMA 0393/MATH1414 -- NCBO Intermediate Algebra/College Algebra</a:t>
            </a:r>
            <a:r>
              <a:rPr lang="it-IT" dirty="0"/>
              <a:t/>
            </a:r>
            <a:br>
              <a:rPr lang="it-IT" dirty="0"/>
            </a:br>
            <a:endParaRPr lang="en-US" dirty="0"/>
          </a:p>
        </p:txBody>
      </p:sp>
      <p:sp>
        <p:nvSpPr>
          <p:cNvPr id="12291" name="Content Placeholder 2"/>
          <p:cNvSpPr>
            <a:spLocks noGrp="1"/>
          </p:cNvSpPr>
          <p:nvPr>
            <p:ph idx="1"/>
          </p:nvPr>
        </p:nvSpPr>
        <p:spPr/>
        <p:txBody>
          <a:bodyPr/>
          <a:lstStyle/>
          <a:p>
            <a:r>
              <a:rPr lang="en-US" altLang="en-US" sz="2800" smtClean="0"/>
              <a:t>Students can complete College Algebra with Intermediate Algebra taught in a Just-In-Time format.  </a:t>
            </a:r>
          </a:p>
          <a:p>
            <a:r>
              <a:rPr lang="en-US" altLang="en-US" sz="2800" smtClean="0"/>
              <a:t>The curriculum, rigor, quizzes/tests coincide with the CTC Math Department's requirements.</a:t>
            </a:r>
          </a:p>
          <a:p>
            <a:endParaRPr lang="en-US" altLang="en-US" smtClean="0"/>
          </a:p>
        </p:txBody>
      </p:sp>
    </p:spTree>
  </p:cSld>
  <p:clrMapOvr>
    <a:masterClrMapping/>
  </p:clrMapOvr>
  <p:transition spd="med" advClick="0" advTm="2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t-IT" dirty="0"/>
              <a:t>DSMA 0393/MATH1414 </a:t>
            </a:r>
            <a:br>
              <a:rPr lang="it-IT" dirty="0"/>
            </a:br>
            <a:r>
              <a:rPr lang="it-IT" dirty="0" smtClean="0"/>
              <a:t>Physical Setup of Classroom</a:t>
            </a:r>
            <a:endParaRPr lang="en-US" dirty="0"/>
          </a:p>
        </p:txBody>
      </p:sp>
      <p:sp>
        <p:nvSpPr>
          <p:cNvPr id="13315" name="Content Placeholder 2"/>
          <p:cNvSpPr>
            <a:spLocks noGrp="1"/>
          </p:cNvSpPr>
          <p:nvPr>
            <p:ph idx="1"/>
          </p:nvPr>
        </p:nvSpPr>
        <p:spPr/>
        <p:txBody>
          <a:bodyPr/>
          <a:lstStyle/>
          <a:p>
            <a:r>
              <a:rPr lang="en-US" altLang="en-US" sz="2800" smtClean="0"/>
              <a:t>Students attend class four days a week for 1 hour and 20 minutes per day.  </a:t>
            </a:r>
          </a:p>
          <a:p>
            <a:r>
              <a:rPr lang="en-US" altLang="en-US" sz="2800" smtClean="0"/>
              <a:t>Students are also required to spend two hours a week in the computer lab with a TA and tutor(s).</a:t>
            </a:r>
          </a:p>
          <a:p>
            <a:r>
              <a:rPr lang="en-US" altLang="en-US" sz="2800" smtClean="0"/>
              <a:t>Instructors team teach; therefore, one instructor is always available during class time to help individual students.  </a:t>
            </a:r>
          </a:p>
        </p:txBody>
      </p:sp>
    </p:spTree>
  </p:cSld>
  <p:clrMapOvr>
    <a:masterClrMapping/>
  </p:clrMapOvr>
  <p:transition spd="med" advClick="0" advTm="2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t-IT" dirty="0"/>
              <a:t>DSMA 0393/MATH1414 </a:t>
            </a:r>
            <a:br>
              <a:rPr lang="it-IT" dirty="0"/>
            </a:br>
            <a:r>
              <a:rPr lang="it-IT" dirty="0"/>
              <a:t>Physical Setup of Classroom</a:t>
            </a:r>
            <a:endParaRPr lang="en-US" dirty="0"/>
          </a:p>
        </p:txBody>
      </p:sp>
      <p:sp>
        <p:nvSpPr>
          <p:cNvPr id="14339" name="Content Placeholder 2"/>
          <p:cNvSpPr>
            <a:spLocks noGrp="1"/>
          </p:cNvSpPr>
          <p:nvPr>
            <p:ph idx="1"/>
          </p:nvPr>
        </p:nvSpPr>
        <p:spPr>
          <a:xfrm>
            <a:off x="228600" y="1600200"/>
            <a:ext cx="7848600" cy="4525963"/>
          </a:xfrm>
        </p:spPr>
        <p:txBody>
          <a:bodyPr/>
          <a:lstStyle/>
          <a:p>
            <a:r>
              <a:rPr lang="en-US" altLang="en-US" sz="2600" smtClean="0"/>
              <a:t>Lectures are recorded on Mimio equipment; and, pdf files are posted on MyLabsPlus for review by all students.  We can see who accessed the files and number of downloads.  </a:t>
            </a:r>
          </a:p>
          <a:p>
            <a:r>
              <a:rPr lang="en-US" altLang="en-US" sz="2600" smtClean="0"/>
              <a:t>Mandatory workshops are also required for this course.  </a:t>
            </a:r>
          </a:p>
        </p:txBody>
      </p:sp>
    </p:spTree>
  </p:cSld>
  <p:clrMapOvr>
    <a:masterClrMapping/>
  </p:clrMapOvr>
  <p:transition spd="med" advClick="0" advTm="20000">
    <p:fade/>
  </p:transition>
  <p:timing>
    <p:tnLst>
      <p:par>
        <p:cTn id="1" dur="indefinite" restart="never" nodeType="tmRoot"/>
      </p:par>
    </p:tnLst>
  </p:timing>
</p:sld>
</file>

<file path=ppt/theme/theme1.xml><?xml version="1.0" encoding="utf-8"?>
<a:theme xmlns:a="http://schemas.openxmlformats.org/drawingml/2006/main" name="ctc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ctcpresentationtemplate</Template>
  <TotalTime>2662</TotalTime>
  <Words>3452</Words>
  <Application>Microsoft Office PowerPoint</Application>
  <PresentationFormat>On-screen Show (4:3)</PresentationFormat>
  <Paragraphs>730</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Verdana</vt:lpstr>
      <vt:lpstr>ctcpresentationtemplate</vt:lpstr>
      <vt:lpstr>Non-Conventional Success Triggers + NCBOs = College Ready Students </vt:lpstr>
      <vt:lpstr>NCBO Program</vt:lpstr>
      <vt:lpstr>DSMA 0399 -- NCBO Developmental Mathematics </vt:lpstr>
      <vt:lpstr>DSMA 0399 –  Physical Set Up of Class</vt:lpstr>
      <vt:lpstr>Flowchart for DSMA 0399</vt:lpstr>
      <vt:lpstr>Instruction Contract Samples</vt:lpstr>
      <vt:lpstr>DSMA 0393/MATH1414 -- NCBO Intermediate Algebra/College Algebra </vt:lpstr>
      <vt:lpstr>DSMA 0393/MATH1414  Physical Setup of Classroom</vt:lpstr>
      <vt:lpstr>DSMA 0393/MATH1414  Physical Setup of Classroom</vt:lpstr>
      <vt:lpstr>Why Does It Work?</vt:lpstr>
      <vt:lpstr>Why Does It Work?</vt:lpstr>
      <vt:lpstr>Put Responsibility on Student</vt:lpstr>
      <vt:lpstr>Team Approach</vt:lpstr>
      <vt:lpstr>Team Approach</vt:lpstr>
      <vt:lpstr>Community Environment</vt:lpstr>
      <vt:lpstr>Community Environment</vt:lpstr>
      <vt:lpstr>Integration of Lab Research</vt:lpstr>
      <vt:lpstr>Engages/Enhances Interest in Math with Relevance</vt:lpstr>
      <vt:lpstr>DSMA 0399 Data</vt:lpstr>
      <vt:lpstr>College Algebra Pass Rates</vt:lpstr>
      <vt:lpstr>Traditional Course Pass Rate</vt:lpstr>
      <vt:lpstr>Test Scores Vs. Levels Completed</vt:lpstr>
      <vt:lpstr>Prior Pre-Algebra Vs. Levels Completed </vt:lpstr>
      <vt:lpstr>Personality Surveys</vt:lpstr>
      <vt:lpstr>Survey Completions Vs. Levels Completed</vt:lpstr>
      <vt:lpstr>Left Brain or Right Brain ?</vt:lpstr>
      <vt:lpstr>Left/Right Brained Vs. Levels Completed</vt:lpstr>
      <vt:lpstr>Blue and Gold Communicators</vt:lpstr>
      <vt:lpstr>Green and Orange Communicators</vt:lpstr>
      <vt:lpstr>Color Communication Vs. Levels Completed</vt:lpstr>
      <vt:lpstr>VARK Study Strategies</vt:lpstr>
      <vt:lpstr>VARK Study Strategies</vt:lpstr>
      <vt:lpstr>VARK Results Vs. Levels Completed</vt:lpstr>
      <vt:lpstr>Where we get our energy from?</vt:lpstr>
      <vt:lpstr>How we gather information</vt:lpstr>
      <vt:lpstr>How we make decisions</vt:lpstr>
      <vt:lpstr>How we engage the world</vt:lpstr>
      <vt:lpstr>Temperament Vs. Levels Completed</vt:lpstr>
      <vt:lpstr>Most Common Temperament Results </vt:lpstr>
      <vt:lpstr>Most Common Temperament Results </vt:lpstr>
      <vt:lpstr>Most Common Temperament Results </vt:lpstr>
      <vt:lpstr>What did we learn?</vt:lpstr>
      <vt:lpstr>Student Comments</vt:lpstr>
      <vt:lpstr>Student Comments</vt:lpstr>
      <vt:lpstr>Student Comments:</vt:lpstr>
      <vt:lpstr>Student Comments:</vt:lpstr>
      <vt:lpstr>Student Comments:</vt:lpstr>
      <vt:lpstr>Student Comments:</vt:lpstr>
      <vt:lpstr>Student Comments: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Payne, Sue</dc:creator>
  <cp:lastModifiedBy>Jenny Shotwell</cp:lastModifiedBy>
  <cp:revision>63</cp:revision>
  <cp:lastPrinted>2012-11-13T13:21:41Z</cp:lastPrinted>
  <dcterms:created xsi:type="dcterms:W3CDTF">2012-12-03T17:24:55Z</dcterms:created>
  <dcterms:modified xsi:type="dcterms:W3CDTF">2014-10-23T14:55:00Z</dcterms:modified>
</cp:coreProperties>
</file>