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83" r:id="rId2"/>
    <p:sldId id="366" r:id="rId3"/>
    <p:sldId id="339" r:id="rId4"/>
    <p:sldId id="373" r:id="rId5"/>
    <p:sldId id="374" r:id="rId6"/>
    <p:sldId id="292" r:id="rId7"/>
    <p:sldId id="299" r:id="rId8"/>
    <p:sldId id="294" r:id="rId9"/>
    <p:sldId id="310" r:id="rId10"/>
    <p:sldId id="288" r:id="rId11"/>
    <p:sldId id="290" r:id="rId12"/>
    <p:sldId id="291" r:id="rId13"/>
    <p:sldId id="301" r:id="rId14"/>
    <p:sldId id="302" r:id="rId15"/>
    <p:sldId id="317" r:id="rId16"/>
    <p:sldId id="305" r:id="rId17"/>
    <p:sldId id="306" r:id="rId18"/>
    <p:sldId id="322" r:id="rId19"/>
    <p:sldId id="321" r:id="rId20"/>
    <p:sldId id="313" r:id="rId21"/>
    <p:sldId id="328" r:id="rId22"/>
    <p:sldId id="365" r:id="rId23"/>
    <p:sldId id="338" r:id="rId24"/>
    <p:sldId id="337" r:id="rId25"/>
    <p:sldId id="340" r:id="rId26"/>
    <p:sldId id="341" r:id="rId27"/>
    <p:sldId id="342" r:id="rId28"/>
    <p:sldId id="348" r:id="rId29"/>
    <p:sldId id="343" r:id="rId30"/>
    <p:sldId id="364" r:id="rId31"/>
    <p:sldId id="349" r:id="rId32"/>
    <p:sldId id="344" r:id="rId33"/>
    <p:sldId id="350" r:id="rId34"/>
    <p:sldId id="362" r:id="rId35"/>
    <p:sldId id="345" r:id="rId36"/>
    <p:sldId id="363" r:id="rId37"/>
    <p:sldId id="367" r:id="rId38"/>
    <p:sldId id="368" r:id="rId39"/>
    <p:sldId id="352" r:id="rId40"/>
    <p:sldId id="353" r:id="rId41"/>
    <p:sldId id="346" r:id="rId42"/>
    <p:sldId id="369" r:id="rId43"/>
    <p:sldId id="370" r:id="rId44"/>
    <p:sldId id="354" r:id="rId45"/>
    <p:sldId id="355" r:id="rId46"/>
    <p:sldId id="356" r:id="rId47"/>
    <p:sldId id="372" r:id="rId48"/>
    <p:sldId id="357" r:id="rId49"/>
    <p:sldId id="371" r:id="rId50"/>
    <p:sldId id="347" r:id="rId51"/>
    <p:sldId id="360" r:id="rId52"/>
    <p:sldId id="375" r:id="rId53"/>
    <p:sldId id="359" r:id="rId54"/>
    <p:sldId id="358" r:id="rId55"/>
    <p:sldId id="361" r:id="rId56"/>
    <p:sldId id="325" r:id="rId57"/>
    <p:sldId id="326" r:id="rId58"/>
    <p:sldId id="333" r:id="rId59"/>
    <p:sldId id="332" r:id="rId60"/>
    <p:sldId id="334" r:id="rId61"/>
    <p:sldId id="335" r:id="rId62"/>
    <p:sldId id="336" r:id="rId63"/>
    <p:sldId id="282"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2E48F16-F2FF-4ECE-8E40-9FD8B743664D}" type="datetimeFigureOut">
              <a:rPr lang="en-US"/>
              <a:pPr>
                <a:defRPr/>
              </a:pPr>
              <a:t>2/27/2015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11ECFF7-BF4D-43C9-9E27-1A04181BA5D8}" type="slidenum">
              <a:rPr lang="en-US" altLang="en-US"/>
              <a:pPr/>
              <a:t>‹#›</a:t>
            </a:fld>
            <a:endParaRPr lang="en-US" altLang="en-US"/>
          </a:p>
        </p:txBody>
      </p:sp>
    </p:spTree>
    <p:extLst>
      <p:ext uri="{BB962C8B-B14F-4D97-AF65-F5344CB8AC3E}">
        <p14:creationId xmlns:p14="http://schemas.microsoft.com/office/powerpoint/2010/main" val="2753907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AD949EC-16D0-4C36-8AA8-FFF797527B62}" type="datetimeFigureOut">
              <a:rPr lang="en-US"/>
              <a:pPr>
                <a:defRPr/>
              </a:pPr>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F5B9FB9-775D-4433-B71F-76AA6B2AD4BA}" type="slidenum">
              <a:rPr lang="en-US" altLang="en-US"/>
              <a:pPr/>
              <a:t>‹#›</a:t>
            </a:fld>
            <a:endParaRPr lang="en-US" altLang="en-US"/>
          </a:p>
        </p:txBody>
      </p:sp>
    </p:spTree>
    <p:extLst>
      <p:ext uri="{BB962C8B-B14F-4D97-AF65-F5344CB8AC3E}">
        <p14:creationId xmlns:p14="http://schemas.microsoft.com/office/powerpoint/2010/main" val="3444285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62" b="-62659"/>
          <a:stretch>
            <a:fillRect/>
          </a:stretch>
        </p:blipFill>
        <p:spPr bwMode="auto">
          <a:xfrm>
            <a:off x="1600200" y="990600"/>
            <a:ext cx="7543800" cy="78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1757363"/>
            <a:ext cx="1189038"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990600"/>
            <a:ext cx="9144000" cy="4800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1752600" y="2130425"/>
            <a:ext cx="7239000" cy="1470025"/>
          </a:xfrm>
        </p:spPr>
        <p:txBody>
          <a:bodyPr>
            <a:normAutofit/>
          </a:bodyPr>
          <a:lstStyle>
            <a:lvl1pPr>
              <a:defRPr sz="36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44566" y="3733799"/>
            <a:ext cx="7010400" cy="1401817"/>
          </a:xfrm>
        </p:spPr>
        <p:txBody>
          <a:bodyPr/>
          <a:lstStyle>
            <a:lvl1pPr marL="0" indent="0" algn="ctr">
              <a:buNone/>
              <a:defRPr b="1">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CA5C5BB1-0820-4450-881F-D9900EE46EA9}" type="datetimeFigureOut">
              <a:rPr lang="en-US"/>
              <a:pPr>
                <a:defRPr/>
              </a:pPr>
              <a:t>2/27/2015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14FABE2-6C78-4FD5-9DBC-85ED4ED1FC2A}" type="slidenum">
              <a:rPr lang="en-US" altLang="en-US"/>
              <a:pPr/>
              <a:t>‹#›</a:t>
            </a:fld>
            <a:endParaRPr lang="en-US" altLang="en-US"/>
          </a:p>
        </p:txBody>
      </p:sp>
    </p:spTree>
    <p:extLst>
      <p:ext uri="{BB962C8B-B14F-4D97-AF65-F5344CB8AC3E}">
        <p14:creationId xmlns:p14="http://schemas.microsoft.com/office/powerpoint/2010/main" val="437465070"/>
      </p:ext>
    </p:extLst>
  </p:cSld>
  <p:clrMapOvr>
    <a:masterClrMapping/>
  </p:clrMapOvr>
  <p:transition spd="med"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8910" b="47424"/>
          <a:stretch>
            <a:fillRect/>
          </a:stretch>
        </p:blipFill>
        <p:spPr bwMode="auto">
          <a:xfrm>
            <a:off x="0" y="-9525"/>
            <a:ext cx="9144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7848600" cy="4525963"/>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6035B7BE-7FBD-4BE2-85C1-4C4A62A871ED}" type="datetimeFigureOut">
              <a:rPr lang="en-US"/>
              <a:pPr>
                <a:defRPr/>
              </a:pPr>
              <a:t>2/27/2015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705600" y="6324600"/>
            <a:ext cx="1295400" cy="381000"/>
          </a:xfrm>
        </p:spPr>
        <p:txBody>
          <a:bodyPr/>
          <a:lstStyle>
            <a:lvl1pPr>
              <a:defRPr/>
            </a:lvl1pPr>
          </a:lstStyle>
          <a:p>
            <a:fld id="{AFFC7EA8-1B3D-491E-94C8-F58F38B164AB}" type="slidenum">
              <a:rPr lang="en-US" altLang="en-US"/>
              <a:pPr/>
              <a:t>‹#›</a:t>
            </a:fld>
            <a:endParaRPr lang="en-US" altLang="en-US"/>
          </a:p>
        </p:txBody>
      </p:sp>
    </p:spTree>
    <p:extLst>
      <p:ext uri="{BB962C8B-B14F-4D97-AF65-F5344CB8AC3E}">
        <p14:creationId xmlns:p14="http://schemas.microsoft.com/office/powerpoint/2010/main" val="1396559447"/>
      </p:ext>
    </p:extLst>
  </p:cSld>
  <p:clrMapOvr>
    <a:masterClrMapping/>
  </p:clrMapOvr>
  <p:transition spd="med"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8910" b="47424"/>
          <a:stretch>
            <a:fillRect/>
          </a:stretch>
        </p:blipFill>
        <p:spPr bwMode="auto">
          <a:xfrm>
            <a:off x="0" y="-9525"/>
            <a:ext cx="9144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fld id="{BCAE2BD1-2257-4398-9BC1-64A7FD4EC51B}" type="datetimeFigureOut">
              <a:rPr lang="en-US"/>
              <a:pPr>
                <a:defRPr/>
              </a:pPr>
              <a:t>2/27/2015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6553200" y="6356350"/>
            <a:ext cx="1371600" cy="349250"/>
          </a:xfrm>
        </p:spPr>
        <p:txBody>
          <a:bodyPr/>
          <a:lstStyle>
            <a:lvl1pPr>
              <a:defRPr/>
            </a:lvl1pPr>
          </a:lstStyle>
          <a:p>
            <a:fld id="{F81486BC-3B9F-42CE-BB4E-0FF030131B76}" type="slidenum">
              <a:rPr lang="en-US" altLang="en-US"/>
              <a:pPr/>
              <a:t>‹#›</a:t>
            </a:fld>
            <a:endParaRPr lang="en-US" altLang="en-US"/>
          </a:p>
        </p:txBody>
      </p:sp>
    </p:spTree>
    <p:extLst>
      <p:ext uri="{BB962C8B-B14F-4D97-AF65-F5344CB8AC3E}">
        <p14:creationId xmlns:p14="http://schemas.microsoft.com/office/powerpoint/2010/main" val="2939897828"/>
      </p:ext>
    </p:extLst>
  </p:cSld>
  <p:clrMapOvr>
    <a:masterClrMapping/>
  </p:clrMapOvr>
  <p:transition spd="med"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8910" b="47424"/>
          <a:stretch>
            <a:fillRect/>
          </a:stretch>
        </p:blipFill>
        <p:spPr bwMode="auto">
          <a:xfrm>
            <a:off x="0" y="-9525"/>
            <a:ext cx="9144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0" y="1752600"/>
            <a:ext cx="3352800" cy="566738"/>
          </a:xfrm>
        </p:spPr>
        <p:txBody>
          <a:bodyPr anchor="b">
            <a:noAutofit/>
          </a:bodyPr>
          <a:lstStyle>
            <a:lvl1pPr algn="l">
              <a:defRPr sz="1800" b="1">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 y="1617930"/>
            <a:ext cx="5486400" cy="470667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717901" y="2545310"/>
            <a:ext cx="3349899" cy="1721890"/>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00EB0C84-93CF-4461-9D95-5E7B540704DD}" type="datetimeFigureOut">
              <a:rPr lang="en-US"/>
              <a:pPr>
                <a:defRPr/>
              </a:pPr>
              <a:t>2/27/2015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6553200" y="6356350"/>
            <a:ext cx="1371600" cy="349250"/>
          </a:xfrm>
        </p:spPr>
        <p:txBody>
          <a:bodyPr/>
          <a:lstStyle>
            <a:lvl1pPr>
              <a:defRPr/>
            </a:lvl1pPr>
          </a:lstStyle>
          <a:p>
            <a:fld id="{6C8CC437-A3E6-4E5D-BD6D-5253C11E33AA}" type="slidenum">
              <a:rPr lang="en-US" altLang="en-US"/>
              <a:pPr/>
              <a:t>‹#›</a:t>
            </a:fld>
            <a:endParaRPr lang="en-US" altLang="en-US"/>
          </a:p>
        </p:txBody>
      </p:sp>
    </p:spTree>
    <p:extLst>
      <p:ext uri="{BB962C8B-B14F-4D97-AF65-F5344CB8AC3E}">
        <p14:creationId xmlns:p14="http://schemas.microsoft.com/office/powerpoint/2010/main" val="1494341041"/>
      </p:ext>
    </p:extLst>
  </p:cSld>
  <p:clrMapOvr>
    <a:masterClrMapping/>
  </p:clrMapOvr>
  <p:transition spd="med" advClick="0" advTm="20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0A0D0B-7A2E-40A9-A620-F2BDCAA7A750}" type="datetimeFigureOut">
              <a:rPr lang="en-US"/>
              <a:pPr>
                <a:defRPr/>
              </a:pPr>
              <a:t>2/27/2015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1519238" cy="349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65802DE-74E8-441D-A9FB-FB04742E75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transition spd="med" advClick="0" advTm="20000">
    <p:fade/>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chemeClr val="bg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6pPr>
      <a:lvl7pPr marL="9144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7pPr>
      <a:lvl8pPr marL="13716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8pPr>
      <a:lvl9pPr marL="18288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eb-us.com/BRAIN/braindominance.htm" TargetMode="External"/><Relationship Id="rId2" Type="http://schemas.openxmlformats.org/officeDocument/2006/relationships/hyperlink" Target="http://www.humanmetrics.com/cgi-win/jtypes2.asp" TargetMode="External"/><Relationship Id="rId1" Type="http://schemas.openxmlformats.org/officeDocument/2006/relationships/slideLayout" Target="../slideLayouts/slideLayout2.xml"/><Relationship Id="rId5" Type="http://schemas.openxmlformats.org/officeDocument/2006/relationships/hyperlink" Target="http://freecommunicationquiz.com/free-communication-quiz/" TargetMode="External"/><Relationship Id="rId4" Type="http://schemas.openxmlformats.org/officeDocument/2006/relationships/hyperlink" Target="http://www.vark-learn.com/english/page.asp?p=questionnair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normAutofit fontScale="90000"/>
          </a:bodyPr>
          <a:lstStyle/>
          <a:p>
            <a:pPr>
              <a:defRPr/>
            </a:pPr>
            <a:r>
              <a:rPr lang="en-US" dirty="0"/>
              <a:t>Non-Conventional Success Triggers + NCBOs = College Ready Students</a:t>
            </a:r>
            <a:br>
              <a:rPr lang="en-US" dirty="0"/>
            </a:br>
            <a:endParaRPr lang="en-US" altLang="en-US" dirty="0" smtClean="0"/>
          </a:p>
        </p:txBody>
      </p:sp>
      <p:sp>
        <p:nvSpPr>
          <p:cNvPr id="3" name="Subtitle 2"/>
          <p:cNvSpPr>
            <a:spLocks noGrp="1"/>
          </p:cNvSpPr>
          <p:nvPr>
            <p:ph type="subTitle" idx="1"/>
          </p:nvPr>
        </p:nvSpPr>
        <p:spPr>
          <a:xfrm>
            <a:off x="1844675" y="3733800"/>
            <a:ext cx="7010400" cy="1401763"/>
          </a:xfrm>
        </p:spPr>
        <p:txBody>
          <a:bodyPr rtlCol="0">
            <a:normAutofit/>
          </a:bodyPr>
          <a:lstStyle/>
          <a:p>
            <a:pPr>
              <a:defRPr/>
            </a:pPr>
            <a:r>
              <a:rPr lang="en-US" dirty="0" smtClean="0">
                <a:solidFill>
                  <a:schemeClr val="bg1">
                    <a:lumMod val="65000"/>
                  </a:schemeClr>
                </a:solidFill>
              </a:rPr>
              <a:t>Jenny Shotwell </a:t>
            </a:r>
            <a:br>
              <a:rPr lang="en-US" dirty="0" smtClean="0">
                <a:solidFill>
                  <a:schemeClr val="bg1">
                    <a:lumMod val="65000"/>
                  </a:schemeClr>
                </a:solidFill>
              </a:rPr>
            </a:br>
            <a:r>
              <a:rPr lang="en-US" dirty="0" smtClean="0">
                <a:solidFill>
                  <a:schemeClr val="bg1">
                    <a:lumMod val="65000"/>
                  </a:schemeClr>
                </a:solidFill>
              </a:rPr>
              <a:t>Ellen Falkenstein</a:t>
            </a:r>
          </a:p>
        </p:txBody>
      </p:sp>
    </p:spTree>
  </p:cSld>
  <p:clrMapOvr>
    <a:masterClrMapping/>
  </p:clrMapOvr>
  <p:transition spd="med" advClick="0" advTm="2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t-IT" sz="3100" dirty="0"/>
              <a:t>DSMA 0393/MATH1414 -- NCBO Intermediate Algebra/College Algebra</a:t>
            </a:r>
            <a:r>
              <a:rPr lang="it-IT" dirty="0"/>
              <a:t/>
            </a:r>
            <a:br>
              <a:rPr lang="it-IT" dirty="0"/>
            </a:br>
            <a:endParaRPr lang="en-US" dirty="0"/>
          </a:p>
        </p:txBody>
      </p:sp>
      <p:sp>
        <p:nvSpPr>
          <p:cNvPr id="12291" name="Content Placeholder 2"/>
          <p:cNvSpPr>
            <a:spLocks noGrp="1"/>
          </p:cNvSpPr>
          <p:nvPr>
            <p:ph idx="1"/>
          </p:nvPr>
        </p:nvSpPr>
        <p:spPr/>
        <p:txBody>
          <a:bodyPr/>
          <a:lstStyle/>
          <a:p>
            <a:r>
              <a:rPr lang="en-US" altLang="en-US" sz="2800" smtClean="0"/>
              <a:t>Students can complete College Algebra with Intermediate Algebra taught in a Just-In-Time format.  </a:t>
            </a:r>
          </a:p>
          <a:p>
            <a:r>
              <a:rPr lang="en-US" altLang="en-US" sz="2800" smtClean="0"/>
              <a:t>The curriculum, rigor, quizzes/tests coincide with the CTC Math Department's requirements.</a:t>
            </a:r>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t-IT" dirty="0"/>
              <a:t>DSMA 0393/MATH1414 </a:t>
            </a:r>
            <a:br>
              <a:rPr lang="it-IT" dirty="0"/>
            </a:br>
            <a:r>
              <a:rPr lang="it-IT" dirty="0" smtClean="0"/>
              <a:t>Physical Setup of Classroom</a:t>
            </a:r>
            <a:endParaRPr lang="en-US" dirty="0"/>
          </a:p>
        </p:txBody>
      </p:sp>
      <p:sp>
        <p:nvSpPr>
          <p:cNvPr id="13315" name="Content Placeholder 2"/>
          <p:cNvSpPr>
            <a:spLocks noGrp="1"/>
          </p:cNvSpPr>
          <p:nvPr>
            <p:ph idx="1"/>
          </p:nvPr>
        </p:nvSpPr>
        <p:spPr/>
        <p:txBody>
          <a:bodyPr/>
          <a:lstStyle/>
          <a:p>
            <a:r>
              <a:rPr lang="en-US" altLang="en-US" sz="2800" smtClean="0"/>
              <a:t>Students attend class four days a week for 1 hour and 20 minutes per day.  </a:t>
            </a:r>
          </a:p>
          <a:p>
            <a:r>
              <a:rPr lang="en-US" altLang="en-US" sz="2800" smtClean="0"/>
              <a:t>Students are also required to spend two hours a week in the computer lab with a TA and tutor(s).</a:t>
            </a:r>
          </a:p>
          <a:p>
            <a:r>
              <a:rPr lang="en-US" altLang="en-US" sz="2800" smtClean="0"/>
              <a:t>Instructors team teach; therefore, one instructor is always available during class time to help individual students.  </a:t>
            </a:r>
          </a:p>
        </p:txBody>
      </p:sp>
    </p:spTree>
  </p:cSld>
  <p:clrMapOvr>
    <a:masterClrMapping/>
  </p:clrMapOvr>
  <p:transition spd="med" advClick="0" advTm="2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t-IT" dirty="0"/>
              <a:t>DSMA 0393/MATH1414 </a:t>
            </a:r>
            <a:br>
              <a:rPr lang="it-IT" dirty="0"/>
            </a:br>
            <a:r>
              <a:rPr lang="it-IT" dirty="0"/>
              <a:t>Physical Setup of Classroom</a:t>
            </a:r>
            <a:endParaRPr lang="en-US" dirty="0"/>
          </a:p>
        </p:txBody>
      </p:sp>
      <p:sp>
        <p:nvSpPr>
          <p:cNvPr id="14339" name="Content Placeholder 2"/>
          <p:cNvSpPr>
            <a:spLocks noGrp="1"/>
          </p:cNvSpPr>
          <p:nvPr>
            <p:ph idx="1"/>
          </p:nvPr>
        </p:nvSpPr>
        <p:spPr>
          <a:xfrm>
            <a:off x="228600" y="1600200"/>
            <a:ext cx="7848600" cy="4525963"/>
          </a:xfrm>
        </p:spPr>
        <p:txBody>
          <a:bodyPr/>
          <a:lstStyle/>
          <a:p>
            <a:r>
              <a:rPr lang="en-US" altLang="en-US" sz="2600" smtClean="0"/>
              <a:t>Lectures are recorded on Mimio equipment; and, pdf files are posted on MyLabsPlus for review by all students.  We can see who accessed the files and number of downloads.  </a:t>
            </a:r>
          </a:p>
          <a:p>
            <a:r>
              <a:rPr lang="en-US" altLang="en-US" sz="2600" smtClean="0"/>
              <a:t>Mandatory workshops are also required for this course.  </a:t>
            </a:r>
          </a:p>
        </p:txBody>
      </p:sp>
    </p:spTree>
  </p:cSld>
  <p:clrMapOvr>
    <a:masterClrMapping/>
  </p:clrMapOvr>
  <p:transition spd="med" advClick="0" advTm="2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Why Does It Work?</a:t>
            </a:r>
          </a:p>
        </p:txBody>
      </p:sp>
      <p:sp>
        <p:nvSpPr>
          <p:cNvPr id="15363" name="Content Placeholder 2"/>
          <p:cNvSpPr>
            <a:spLocks noGrp="1"/>
          </p:cNvSpPr>
          <p:nvPr>
            <p:ph idx="1"/>
          </p:nvPr>
        </p:nvSpPr>
        <p:spPr/>
        <p:txBody>
          <a:bodyPr/>
          <a:lstStyle/>
          <a:p>
            <a:pPr marL="0" indent="0">
              <a:buFont typeface="Arial" panose="020B0604020202020204" pitchFamily="34" charset="0"/>
              <a:buNone/>
            </a:pPr>
            <a:r>
              <a:rPr lang="en-US" altLang="en-US" smtClean="0"/>
              <a:t> </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72866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Rectangle 3"/>
          <p:cNvSpPr>
            <a:spLocks noChangeArrowheads="1"/>
          </p:cNvSpPr>
          <p:nvPr/>
        </p:nvSpPr>
        <p:spPr bwMode="auto">
          <a:xfrm>
            <a:off x="5715000" y="6488113"/>
            <a:ext cx="1273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t>www.hsa.ie</a:t>
            </a:r>
          </a:p>
        </p:txBody>
      </p:sp>
    </p:spTree>
  </p:cSld>
  <p:clrMapOvr>
    <a:masterClrMapping/>
  </p:clrMapOvr>
  <p:transition spd="med" advClick="0" advTm="2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Why Does It Work?</a:t>
            </a:r>
          </a:p>
        </p:txBody>
      </p:sp>
      <p:sp>
        <p:nvSpPr>
          <p:cNvPr id="16387" name="Content Placeholder 2"/>
          <p:cNvSpPr>
            <a:spLocks noGrp="1"/>
          </p:cNvSpPr>
          <p:nvPr>
            <p:ph idx="1"/>
          </p:nvPr>
        </p:nvSpPr>
        <p:spPr>
          <a:xfrm>
            <a:off x="457200" y="1600200"/>
            <a:ext cx="8077200" cy="4525963"/>
          </a:xfrm>
        </p:spPr>
        <p:txBody>
          <a:bodyPr/>
          <a:lstStyle/>
          <a:p>
            <a:r>
              <a:rPr lang="en-US" altLang="en-US" sz="2800" smtClean="0"/>
              <a:t>Application/Interview Process. – </a:t>
            </a:r>
            <a:r>
              <a:rPr lang="en-US" altLang="en-US" sz="2800" smtClean="0">
                <a:solidFill>
                  <a:srgbClr val="FF0000"/>
                </a:solidFill>
              </a:rPr>
              <a:t>Students aware of expectations and course work load.  </a:t>
            </a:r>
            <a:endParaRPr lang="en-US" altLang="en-US" sz="2800" smtClean="0"/>
          </a:p>
          <a:p>
            <a:r>
              <a:rPr lang="en-US" altLang="en-US" sz="2800" smtClean="0"/>
              <a:t>Sign an Instructional Contract if allowed to enroll.  - </a:t>
            </a:r>
            <a:r>
              <a:rPr lang="en-US" altLang="en-US" sz="2800" smtClean="0">
                <a:solidFill>
                  <a:srgbClr val="FF0000"/>
                </a:solidFill>
              </a:rPr>
              <a:t>Proof understand commitment. </a:t>
            </a:r>
          </a:p>
          <a:p>
            <a:r>
              <a:rPr lang="en-US" altLang="en-US" sz="2800" smtClean="0"/>
              <a:t>With the NCBO program, the student   can get individualized help if needed. – </a:t>
            </a:r>
            <a:r>
              <a:rPr lang="en-US" altLang="en-US" sz="2800" smtClean="0">
                <a:solidFill>
                  <a:srgbClr val="FF0000"/>
                </a:solidFill>
              </a:rPr>
              <a:t>The program stresses that the students must find the way that "works for their brain."</a:t>
            </a:r>
          </a:p>
          <a:p>
            <a:endParaRPr lang="en-US" altLang="en-US" sz="2800" smtClean="0"/>
          </a:p>
        </p:txBody>
      </p:sp>
    </p:spTree>
  </p:cSld>
  <p:clrMapOvr>
    <a:masterClrMapping/>
  </p:clrMapOvr>
  <p:transition spd="med" advClick="0" advTm="2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Put Responsibility on Student</a:t>
            </a:r>
          </a:p>
        </p:txBody>
      </p:sp>
      <p:sp>
        <p:nvSpPr>
          <p:cNvPr id="17411" name="Content Placeholder 2"/>
          <p:cNvSpPr>
            <a:spLocks noGrp="1"/>
          </p:cNvSpPr>
          <p:nvPr>
            <p:ph idx="1"/>
          </p:nvPr>
        </p:nvSpPr>
        <p:spPr>
          <a:xfrm>
            <a:off x="452438" y="1676400"/>
            <a:ext cx="7848600" cy="4525963"/>
          </a:xfrm>
        </p:spPr>
        <p:txBody>
          <a:bodyPr/>
          <a:lstStyle/>
          <a:p>
            <a:r>
              <a:rPr lang="en-US" altLang="en-US" sz="2800" smtClean="0"/>
              <a:t>Based on individual learning styles, students determine which available resources will allow them to be successful. – </a:t>
            </a:r>
            <a:r>
              <a:rPr lang="en-US" altLang="en-US" sz="2800" smtClean="0">
                <a:solidFill>
                  <a:srgbClr val="FF0000"/>
                </a:solidFill>
              </a:rPr>
              <a:t>Mandatory workshop with licensed social worker over survey results.</a:t>
            </a:r>
            <a:endParaRPr lang="en-US" altLang="en-US" sz="2800" smtClean="0"/>
          </a:p>
          <a:p>
            <a:r>
              <a:rPr lang="en-US" altLang="en-US" sz="2800" smtClean="0"/>
              <a:t>Faculty member serves as a mentor and ‘cheerleader’ pushing the student to succeed. - </a:t>
            </a:r>
            <a:r>
              <a:rPr lang="en-US" altLang="en-US" sz="2800" smtClean="0">
                <a:solidFill>
                  <a:srgbClr val="FF0000"/>
                </a:solidFill>
              </a:rPr>
              <a:t>This philosophy handles the disconnect often found between faculty/student expectations.</a:t>
            </a:r>
          </a:p>
        </p:txBody>
      </p:sp>
    </p:spTree>
  </p:cSld>
  <p:clrMapOvr>
    <a:masterClrMapping/>
  </p:clrMapOvr>
  <p:transition spd="med" advClick="0" advTm="2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Team Approach</a:t>
            </a:r>
          </a:p>
        </p:txBody>
      </p:sp>
      <p:sp>
        <p:nvSpPr>
          <p:cNvPr id="18435" name="Content Placeholder 2"/>
          <p:cNvSpPr>
            <a:spLocks noGrp="1"/>
          </p:cNvSpPr>
          <p:nvPr>
            <p:ph idx="1"/>
          </p:nvPr>
        </p:nvSpPr>
        <p:spPr/>
        <p:txBody>
          <a:bodyPr/>
          <a:lstStyle/>
          <a:p>
            <a:r>
              <a:rPr lang="en-US" altLang="en-US" dirty="0" smtClean="0"/>
              <a:t>During class time, two instructors are available to students.</a:t>
            </a:r>
          </a:p>
          <a:p>
            <a:r>
              <a:rPr lang="en-US" altLang="en-US" dirty="0" smtClean="0"/>
              <a:t>The lab has </a:t>
            </a:r>
            <a:r>
              <a:rPr lang="en-US" altLang="en-US" dirty="0"/>
              <a:t>a</a:t>
            </a:r>
            <a:r>
              <a:rPr lang="en-US" altLang="en-US" dirty="0" smtClean="0"/>
              <a:t> full-time TA with instructor credentials and two part-time tutor.</a:t>
            </a:r>
          </a:p>
          <a:p>
            <a:r>
              <a:rPr lang="en-US" altLang="en-US" dirty="0" smtClean="0"/>
              <a:t>The team works well together and shares the common goal of pursuing  student confidence, responsibility, and success. </a:t>
            </a:r>
          </a:p>
        </p:txBody>
      </p:sp>
    </p:spTree>
  </p:cSld>
  <p:clrMapOvr>
    <a:masterClrMapping/>
  </p:clrMapOvr>
  <p:transition spd="med" advClick="0" advTm="2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Team Approach</a:t>
            </a:r>
          </a:p>
        </p:txBody>
      </p:sp>
      <p:sp>
        <p:nvSpPr>
          <p:cNvPr id="19459" name="Content Placeholder 2"/>
          <p:cNvSpPr>
            <a:spLocks noGrp="1"/>
          </p:cNvSpPr>
          <p:nvPr>
            <p:ph idx="1"/>
          </p:nvPr>
        </p:nvSpPr>
        <p:spPr/>
        <p:txBody>
          <a:bodyPr/>
          <a:lstStyle/>
          <a:p>
            <a:r>
              <a:rPr lang="en-US" altLang="en-US" sz="2800" smtClean="0"/>
              <a:t>The students benefit from different explanations/techniques to solve the same problem. - </a:t>
            </a:r>
            <a:r>
              <a:rPr lang="en-US" altLang="en-US" sz="2800" smtClean="0">
                <a:solidFill>
                  <a:srgbClr val="FF0000"/>
                </a:solidFill>
              </a:rPr>
              <a:t>The current team has four Mathematicians, an Engineer, and a Scientist for instructors.  </a:t>
            </a:r>
          </a:p>
          <a:p>
            <a:r>
              <a:rPr lang="en-US" altLang="en-US" sz="2800" smtClean="0"/>
              <a:t>The team uses compassion, tough love, laughter, and sarcasm to allow students to feel at ease in the class/lab. – </a:t>
            </a:r>
            <a:r>
              <a:rPr lang="en-US" altLang="en-US" sz="2800" smtClean="0">
                <a:solidFill>
                  <a:srgbClr val="FF0000"/>
                </a:solidFill>
              </a:rPr>
              <a:t>This strategy leads to increase of student enthusiasm and confidence.</a:t>
            </a:r>
            <a:endParaRPr lang="en-US" altLang="en-US" sz="2800" smtClean="0"/>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Community Environment</a:t>
            </a:r>
          </a:p>
        </p:txBody>
      </p:sp>
      <p:sp>
        <p:nvSpPr>
          <p:cNvPr id="20483" name="Content Placeholder 2"/>
          <p:cNvSpPr>
            <a:spLocks noGrp="1"/>
          </p:cNvSpPr>
          <p:nvPr>
            <p:ph idx="1"/>
          </p:nvPr>
        </p:nvSpPr>
        <p:spPr/>
        <p:txBody>
          <a:bodyPr/>
          <a:lstStyle/>
          <a:p>
            <a:r>
              <a:rPr lang="en-US" altLang="en-US" sz="2400" smtClean="0"/>
              <a:t>The lab houses students from Pre-Algebra to College Algebra -- students are at all different levels within each class. - </a:t>
            </a:r>
            <a:r>
              <a:rPr lang="en-US" altLang="en-US" sz="2400" smtClean="0">
                <a:solidFill>
                  <a:srgbClr val="FF0000"/>
                </a:solidFill>
              </a:rPr>
              <a:t>Students continue to attend to get assistance in other classes… even some that are not mathematics.</a:t>
            </a:r>
            <a:r>
              <a:rPr lang="en-US" altLang="en-US" sz="2400" smtClean="0"/>
              <a:t> </a:t>
            </a:r>
          </a:p>
          <a:p>
            <a:r>
              <a:rPr lang="en-US" altLang="en-US" sz="2400" smtClean="0"/>
              <a:t>The team does not allow judging, condescending remarks/sounds, or negativity amongst peers. </a:t>
            </a:r>
          </a:p>
          <a:p>
            <a:r>
              <a:rPr lang="en-US" altLang="en-US" sz="2400" smtClean="0"/>
              <a:t>The personality of the team sets a standard and leads by example right from the start.  "We love Math" is the mantra. - </a:t>
            </a:r>
            <a:r>
              <a:rPr lang="en-US" altLang="en-US" sz="2400" smtClean="0">
                <a:solidFill>
                  <a:srgbClr val="FF0000"/>
                </a:solidFill>
              </a:rPr>
              <a:t>This program begins to break down the walls of intimidation around faculty. </a:t>
            </a:r>
          </a:p>
        </p:txBody>
      </p:sp>
    </p:spTree>
  </p:cSld>
  <p:clrMapOvr>
    <a:masterClrMapping/>
  </p:clrMapOvr>
  <p:transition spd="med" advClick="0" advTm="2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Community Environment</a:t>
            </a:r>
          </a:p>
        </p:txBody>
      </p:sp>
      <p:sp>
        <p:nvSpPr>
          <p:cNvPr id="21507" name="Content Placeholder 2"/>
          <p:cNvSpPr>
            <a:spLocks noGrp="1"/>
          </p:cNvSpPr>
          <p:nvPr>
            <p:ph idx="1"/>
          </p:nvPr>
        </p:nvSpPr>
        <p:spPr/>
        <p:txBody>
          <a:bodyPr/>
          <a:lstStyle/>
          <a:p>
            <a:pPr marL="0" indent="0">
              <a:buFont typeface="Arial" panose="020B0604020202020204" pitchFamily="34" charset="0"/>
              <a:buNone/>
            </a:pPr>
            <a:r>
              <a:rPr lang="en-US" altLang="en-US" smtClean="0"/>
              <a:t>(Cohen and Brawer, 1987)</a:t>
            </a:r>
          </a:p>
          <a:p>
            <a:pPr marL="0" indent="0">
              <a:buFont typeface="Arial" panose="020B0604020202020204" pitchFamily="34" charset="0"/>
              <a:buNone/>
            </a:pPr>
            <a:endParaRPr lang="en-US" altLang="en-US" smtClean="0"/>
          </a:p>
          <a:p>
            <a:pPr marL="0" indent="0">
              <a:buFont typeface="Arial" panose="020B0604020202020204" pitchFamily="34" charset="0"/>
              <a:buNone/>
            </a:pPr>
            <a:r>
              <a:rPr lang="en-US" altLang="en-US" sz="2800" smtClean="0"/>
              <a:t>"A community college student is an at risk student facing insurmountable barriers to academic success.  Potential impediments to degree completion may include being a first-generation college student, having poor academic skills, being burdened by family and work pressures, and lacking a consistent connection to the college."</a:t>
            </a:r>
          </a:p>
          <a:p>
            <a:pPr marL="0" indent="0">
              <a:buFont typeface="Arial" panose="020B0604020202020204" pitchFamily="34" charset="0"/>
              <a:buNone/>
            </a:pPr>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Quote that Inspired Us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400800" cy="427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8055" y="6019800"/>
            <a:ext cx="7185172" cy="738664"/>
          </a:xfrm>
          <a:prstGeom prst="rect">
            <a:avLst/>
          </a:prstGeom>
          <a:noFill/>
        </p:spPr>
        <p:txBody>
          <a:bodyPr wrap="none" rtlCol="0">
            <a:spAutoFit/>
          </a:bodyPr>
          <a:lstStyle/>
          <a:p>
            <a:r>
              <a:rPr lang="en-US" sz="1400" dirty="0" smtClean="0"/>
              <a:t>The author Matthew Kelly was the first to write this quote and attribute the quote to Einstein.  </a:t>
            </a:r>
          </a:p>
          <a:p>
            <a:r>
              <a:rPr lang="en-US" sz="1400" dirty="0" smtClean="0"/>
              <a:t>There is no evidence that Einstein actually said this; however, the quotation was based on ideas </a:t>
            </a:r>
          </a:p>
          <a:p>
            <a:r>
              <a:rPr lang="en-US" sz="1400" dirty="0" smtClean="0"/>
              <a:t>circulated among educators for decades.</a:t>
            </a:r>
            <a:endParaRPr lang="en-US" sz="1400" dirty="0"/>
          </a:p>
        </p:txBody>
      </p:sp>
    </p:spTree>
    <p:extLst>
      <p:ext uri="{BB962C8B-B14F-4D97-AF65-F5344CB8AC3E}">
        <p14:creationId xmlns:p14="http://schemas.microsoft.com/office/powerpoint/2010/main" val="859011185"/>
      </p:ext>
    </p:extLst>
  </p:cSld>
  <p:clrMapOvr>
    <a:masterClrMapping/>
  </p:clrMapOvr>
  <p:transition spd="med" advClick="0" advTm="20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Integration of Lab Research</a:t>
            </a:r>
          </a:p>
        </p:txBody>
      </p:sp>
      <p:sp>
        <p:nvSpPr>
          <p:cNvPr id="22531" name="Content Placeholder 2"/>
          <p:cNvSpPr>
            <a:spLocks noGrp="1"/>
          </p:cNvSpPr>
          <p:nvPr>
            <p:ph idx="1"/>
          </p:nvPr>
        </p:nvSpPr>
        <p:spPr/>
        <p:txBody>
          <a:bodyPr/>
          <a:lstStyle/>
          <a:p>
            <a:r>
              <a:rPr lang="en-US" altLang="en-US" sz="2000" smtClean="0"/>
              <a:t>The National Study of Developmental Education found that programs integrating classrooms and labs had significantly higher pass rates in developmental education (Boylan, Bonham, Claxton, and Bliss, 1992).  Integration does not constitute providing labs to classroom students; but, rather concerns a target effort to link the classroom to the lab and vice versa.  These efforts include directly related activities, instructors dedicating time to the lab, required time in the lab for students, close proximity of the lab and classroom.  (Boylan, 2002).  The TAD program includes all of these attributes while concentrating on target, accelerated mastery of developmental concepts.</a:t>
            </a:r>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Engages/Enhances Interest in Math with Relevance</a:t>
            </a:r>
          </a:p>
        </p:txBody>
      </p:sp>
      <p:sp>
        <p:nvSpPr>
          <p:cNvPr id="23555" name="Content Placeholder 2"/>
          <p:cNvSpPr>
            <a:spLocks noGrp="1"/>
          </p:cNvSpPr>
          <p:nvPr>
            <p:ph idx="1"/>
          </p:nvPr>
        </p:nvSpPr>
        <p:spPr/>
        <p:txBody>
          <a:bodyPr/>
          <a:lstStyle/>
          <a:p>
            <a:pPr marL="0" indent="0">
              <a:buFont typeface="Arial" panose="020B0604020202020204" pitchFamily="34" charset="0"/>
              <a:buNone/>
            </a:pPr>
            <a:r>
              <a:rPr lang="en-US" altLang="en-US" smtClean="0"/>
              <a:t> </a:t>
            </a: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717675"/>
            <a:ext cx="431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506913"/>
            <a:ext cx="41148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2466975"/>
            <a:ext cx="28956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675" y="4206875"/>
            <a:ext cx="35004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9025" y="6524625"/>
            <a:ext cx="2465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2058988"/>
            <a:ext cx="34369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20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works!</a:t>
            </a:r>
            <a:endParaRPr lang="en-US" dirty="0"/>
          </a:p>
        </p:txBody>
      </p:sp>
      <p:pic>
        <p:nvPicPr>
          <p:cNvPr id="4" name="Picture 3"/>
          <p:cNvPicPr>
            <a:picLocks noChangeAspect="1"/>
          </p:cNvPicPr>
          <p:nvPr/>
        </p:nvPicPr>
        <p:blipFill>
          <a:blip r:embed="rId2"/>
          <a:stretch>
            <a:fillRect/>
          </a:stretch>
        </p:blipFill>
        <p:spPr>
          <a:xfrm>
            <a:off x="1371600" y="1676400"/>
            <a:ext cx="6128775" cy="4191000"/>
          </a:xfrm>
          <a:prstGeom prst="rect">
            <a:avLst/>
          </a:prstGeom>
        </p:spPr>
      </p:pic>
      <p:sp>
        <p:nvSpPr>
          <p:cNvPr id="5" name="TextBox 4"/>
          <p:cNvSpPr txBox="1"/>
          <p:nvPr/>
        </p:nvSpPr>
        <p:spPr>
          <a:xfrm>
            <a:off x="5620960" y="5941496"/>
            <a:ext cx="1892249" cy="369332"/>
          </a:xfrm>
          <a:prstGeom prst="rect">
            <a:avLst/>
          </a:prstGeom>
          <a:noFill/>
        </p:spPr>
        <p:txBody>
          <a:bodyPr wrap="none" rtlCol="0">
            <a:spAutoFit/>
          </a:bodyPr>
          <a:lstStyle/>
          <a:p>
            <a:r>
              <a:rPr lang="en-US" dirty="0" smtClean="0"/>
              <a:t>Picsndquotes.com</a:t>
            </a:r>
            <a:endParaRPr lang="en-US" dirty="0"/>
          </a:p>
        </p:txBody>
      </p:sp>
    </p:spTree>
    <p:extLst>
      <p:ext uri="{BB962C8B-B14F-4D97-AF65-F5344CB8AC3E}">
        <p14:creationId xmlns:p14="http://schemas.microsoft.com/office/powerpoint/2010/main" val="170324105"/>
      </p:ext>
    </p:extLst>
  </p:cSld>
  <p:clrMapOvr>
    <a:masterClrMapping/>
  </p:clrMapOvr>
  <p:transition spd="med" advClick="0" advTm="20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DSMA 0399 Data</a:t>
            </a:r>
          </a:p>
        </p:txBody>
      </p:sp>
      <p:sp>
        <p:nvSpPr>
          <p:cNvPr id="3" name="Content Placeholder 2"/>
          <p:cNvSpPr>
            <a:spLocks noGrp="1"/>
          </p:cNvSpPr>
          <p:nvPr>
            <p:ph idx="1"/>
          </p:nvPr>
        </p:nvSpPr>
        <p:spPr>
          <a:xfrm>
            <a:off x="228600" y="1600200"/>
            <a:ext cx="7848600" cy="4525963"/>
          </a:xfrm>
        </p:spPr>
        <p:txBody>
          <a:bodyPr/>
          <a:lstStyle/>
          <a:p>
            <a:pPr>
              <a:defRPr/>
            </a:pPr>
            <a:r>
              <a:rPr lang="en-US" sz="2800" dirty="0"/>
              <a:t>Data </a:t>
            </a:r>
            <a:r>
              <a:rPr lang="en-US" sz="2800" dirty="0" smtClean="0"/>
              <a:t>Time frame: Spr13 – Fal14</a:t>
            </a:r>
            <a:endParaRPr lang="en-US" sz="2800" dirty="0"/>
          </a:p>
          <a:p>
            <a:pPr marL="0" indent="0">
              <a:buFont typeface="Arial" panose="020B0604020202020204" pitchFamily="34" charset="0"/>
              <a:buNone/>
              <a:defRPr/>
            </a:pPr>
            <a:endParaRPr lang="en-US" dirty="0" smtClean="0"/>
          </a:p>
          <a:p>
            <a:pPr marL="0" indent="0">
              <a:buFont typeface="Arial" panose="020B0604020202020204" pitchFamily="34" charset="0"/>
              <a:buNone/>
              <a:defRP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29902076"/>
              </p:ext>
            </p:extLst>
          </p:nvPr>
        </p:nvGraphicFramePr>
        <p:xfrm>
          <a:off x="762000" y="2590800"/>
          <a:ext cx="6934200" cy="2194200"/>
        </p:xfrm>
        <a:graphic>
          <a:graphicData uri="http://schemas.openxmlformats.org/drawingml/2006/table">
            <a:tbl>
              <a:tblPr firstRow="1" bandRow="1">
                <a:tableStyleId>{5C22544A-7EE6-4342-B048-85BDC9FD1C3A}</a:tableStyleId>
              </a:tblPr>
              <a:tblGrid>
                <a:gridCol w="3515932"/>
                <a:gridCol w="3418268"/>
              </a:tblGrid>
              <a:tr h="365654">
                <a:tc>
                  <a:txBody>
                    <a:bodyPr/>
                    <a:lstStyle/>
                    <a:p>
                      <a:pPr algn="ctr"/>
                      <a:endParaRPr lang="en-US" sz="1800" dirty="0"/>
                    </a:p>
                  </a:txBody>
                  <a:tcPr marT="45670" marB="45670" anchor="ctr"/>
                </a:tc>
                <a:tc>
                  <a:txBody>
                    <a:bodyPr/>
                    <a:lstStyle/>
                    <a:p>
                      <a:pPr algn="ctr"/>
                      <a:r>
                        <a:rPr lang="en-US" sz="1800" dirty="0" smtClean="0"/>
                        <a:t>DSMA</a:t>
                      </a:r>
                      <a:r>
                        <a:rPr lang="en-US" sz="1800" baseline="0" dirty="0" smtClean="0"/>
                        <a:t> 0399</a:t>
                      </a:r>
                      <a:endParaRPr lang="en-US" sz="1800" dirty="0"/>
                    </a:p>
                  </a:txBody>
                  <a:tcPr marT="45690" marB="45690" anchor="ctr"/>
                </a:tc>
              </a:tr>
              <a:tr h="365654">
                <a:tc>
                  <a:txBody>
                    <a:bodyPr/>
                    <a:lstStyle/>
                    <a:p>
                      <a:pPr algn="ctr"/>
                      <a:r>
                        <a:rPr lang="en-US" sz="1800" dirty="0" smtClean="0"/>
                        <a:t>Number of students</a:t>
                      </a:r>
                      <a:endParaRPr lang="en-US" sz="1800" dirty="0"/>
                    </a:p>
                  </a:txBody>
                  <a:tcPr marT="45670" marB="45670" anchor="ctr"/>
                </a:tc>
                <a:tc>
                  <a:txBody>
                    <a:bodyPr/>
                    <a:lstStyle/>
                    <a:p>
                      <a:pPr algn="ctr"/>
                      <a:r>
                        <a:rPr lang="en-US" sz="1800" dirty="0" smtClean="0"/>
                        <a:t>317 **</a:t>
                      </a:r>
                      <a:endParaRPr lang="en-US" sz="1800" dirty="0"/>
                    </a:p>
                  </a:txBody>
                  <a:tcPr marT="45690" marB="45690" anchor="ctr"/>
                </a:tc>
              </a:tr>
              <a:tr h="365654">
                <a:tc>
                  <a:txBody>
                    <a:bodyPr/>
                    <a:lstStyle/>
                    <a:p>
                      <a:pPr algn="ctr"/>
                      <a:r>
                        <a:rPr lang="en-US" sz="1800" dirty="0" smtClean="0"/>
                        <a:t>Complete</a:t>
                      </a:r>
                      <a:r>
                        <a:rPr lang="en-US" sz="1800" baseline="0" dirty="0" smtClean="0"/>
                        <a:t> 0 levels</a:t>
                      </a:r>
                      <a:endParaRPr lang="en-US" sz="1800" dirty="0"/>
                    </a:p>
                  </a:txBody>
                  <a:tcPr marT="45670" marB="45670" anchor="ctr"/>
                </a:tc>
                <a:tc>
                  <a:txBody>
                    <a:bodyPr/>
                    <a:lstStyle/>
                    <a:p>
                      <a:pPr algn="ctr"/>
                      <a:r>
                        <a:rPr lang="en-US" sz="1800" dirty="0" smtClean="0"/>
                        <a:t>39 (incl. drop/withdraws)</a:t>
                      </a:r>
                      <a:endParaRPr lang="en-US" sz="1800" dirty="0"/>
                    </a:p>
                  </a:txBody>
                  <a:tcPr marT="45690" marB="45690" anchor="ctr"/>
                </a:tc>
              </a:tr>
              <a:tr h="365654">
                <a:tc>
                  <a:txBody>
                    <a:bodyPr/>
                    <a:lstStyle/>
                    <a:p>
                      <a:pPr algn="ctr"/>
                      <a:r>
                        <a:rPr lang="en-US" sz="1800" dirty="0" smtClean="0"/>
                        <a:t>Complete</a:t>
                      </a:r>
                      <a:r>
                        <a:rPr lang="en-US" sz="1800" baseline="0" dirty="0" smtClean="0"/>
                        <a:t> 1 level</a:t>
                      </a:r>
                      <a:endParaRPr lang="en-US" sz="1800" dirty="0"/>
                    </a:p>
                  </a:txBody>
                  <a:tcPr marT="45670" marB="45670" anchor="ctr"/>
                </a:tc>
                <a:tc>
                  <a:txBody>
                    <a:bodyPr/>
                    <a:lstStyle/>
                    <a:p>
                      <a:pPr algn="ctr"/>
                      <a:r>
                        <a:rPr lang="en-US" sz="1800" dirty="0" smtClean="0"/>
                        <a:t>94</a:t>
                      </a:r>
                      <a:endParaRPr lang="en-US" sz="1800" dirty="0"/>
                    </a:p>
                  </a:txBody>
                  <a:tcPr marT="45690" marB="45690" anchor="ctr"/>
                </a:tc>
              </a:tr>
              <a:tr h="365654">
                <a:tc>
                  <a:txBody>
                    <a:bodyPr/>
                    <a:lstStyle/>
                    <a:p>
                      <a:pPr algn="ctr"/>
                      <a:r>
                        <a:rPr lang="en-US" sz="1800" dirty="0" smtClean="0"/>
                        <a:t>Complete 2 levels</a:t>
                      </a:r>
                      <a:endParaRPr lang="en-US" sz="1800" dirty="0"/>
                    </a:p>
                  </a:txBody>
                  <a:tcPr marT="45670" marB="45670" anchor="ctr"/>
                </a:tc>
                <a:tc>
                  <a:txBody>
                    <a:bodyPr/>
                    <a:lstStyle/>
                    <a:p>
                      <a:pPr algn="ctr"/>
                      <a:r>
                        <a:rPr lang="en-US" sz="1800" dirty="0" smtClean="0"/>
                        <a:t>159</a:t>
                      </a:r>
                      <a:endParaRPr lang="en-US" sz="1800" dirty="0"/>
                    </a:p>
                  </a:txBody>
                  <a:tcPr marT="45690" marB="45690" anchor="ctr"/>
                </a:tc>
              </a:tr>
              <a:tr h="365654">
                <a:tc>
                  <a:txBody>
                    <a:bodyPr/>
                    <a:lstStyle/>
                    <a:p>
                      <a:pPr algn="ctr"/>
                      <a:r>
                        <a:rPr lang="en-US" sz="1800" dirty="0" smtClean="0"/>
                        <a:t>Complete</a:t>
                      </a:r>
                      <a:r>
                        <a:rPr lang="en-US" sz="1800" baseline="0" dirty="0" smtClean="0"/>
                        <a:t> all 3 levels</a:t>
                      </a:r>
                      <a:endParaRPr lang="en-US" sz="1800" dirty="0"/>
                    </a:p>
                  </a:txBody>
                  <a:tcPr marT="45670" marB="45670" anchor="ctr"/>
                </a:tc>
                <a:tc>
                  <a:txBody>
                    <a:bodyPr/>
                    <a:lstStyle/>
                    <a:p>
                      <a:pPr algn="ctr"/>
                      <a:r>
                        <a:rPr lang="en-US" sz="1800" dirty="0" smtClean="0"/>
                        <a:t>26</a:t>
                      </a:r>
                      <a:endParaRPr lang="en-US" sz="1800" dirty="0"/>
                    </a:p>
                  </a:txBody>
                  <a:tcPr marT="45690" marB="45690" anchor="ctr"/>
                </a:tc>
              </a:tr>
            </a:tbl>
          </a:graphicData>
        </a:graphic>
      </p:graphicFrame>
      <p:sp>
        <p:nvSpPr>
          <p:cNvPr id="4" name="TextBox 3"/>
          <p:cNvSpPr txBox="1"/>
          <p:nvPr/>
        </p:nvSpPr>
        <p:spPr>
          <a:xfrm>
            <a:off x="1371600" y="5562600"/>
            <a:ext cx="4809778" cy="523220"/>
          </a:xfrm>
          <a:prstGeom prst="rect">
            <a:avLst/>
          </a:prstGeom>
          <a:noFill/>
        </p:spPr>
        <p:txBody>
          <a:bodyPr wrap="none" rtlCol="0">
            <a:spAutoFit/>
          </a:bodyPr>
          <a:lstStyle/>
          <a:p>
            <a:r>
              <a:rPr lang="en-US" sz="2800" dirty="0" smtClean="0">
                <a:solidFill>
                  <a:srgbClr val="FF0000"/>
                </a:solidFill>
              </a:rPr>
              <a:t>58.4% complete multiple levels.</a:t>
            </a:r>
            <a:endParaRPr lang="en-US" sz="2800" dirty="0">
              <a:solidFill>
                <a:srgbClr val="FF0000"/>
              </a:solidFill>
            </a:endParaRPr>
          </a:p>
        </p:txBody>
      </p:sp>
      <p:sp>
        <p:nvSpPr>
          <p:cNvPr id="5" name="TextBox 4"/>
          <p:cNvSpPr txBox="1"/>
          <p:nvPr/>
        </p:nvSpPr>
        <p:spPr>
          <a:xfrm>
            <a:off x="2819400" y="4876800"/>
            <a:ext cx="3886200" cy="369332"/>
          </a:xfrm>
          <a:prstGeom prst="rect">
            <a:avLst/>
          </a:prstGeom>
          <a:noFill/>
        </p:spPr>
        <p:txBody>
          <a:bodyPr wrap="square" rtlCol="0">
            <a:spAutoFit/>
          </a:bodyPr>
          <a:lstStyle/>
          <a:p>
            <a:r>
              <a:rPr lang="en-US" dirty="0" smtClean="0"/>
              <a:t>** Data for 1</a:t>
            </a:r>
            <a:r>
              <a:rPr lang="en-US" baseline="30000" dirty="0" smtClean="0"/>
              <a:t>st</a:t>
            </a:r>
            <a:r>
              <a:rPr lang="en-US" dirty="0" smtClean="0"/>
              <a:t> time in course.</a:t>
            </a: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College Algebra Pass Rates</a:t>
            </a:r>
          </a:p>
        </p:txBody>
      </p:sp>
      <p:sp>
        <p:nvSpPr>
          <p:cNvPr id="25603" name="Content Placeholder 2"/>
          <p:cNvSpPr>
            <a:spLocks noGrp="1"/>
          </p:cNvSpPr>
          <p:nvPr>
            <p:ph idx="1"/>
          </p:nvPr>
        </p:nvSpPr>
        <p:spPr/>
        <p:txBody>
          <a:bodyPr/>
          <a:lstStyle/>
          <a:p>
            <a:pPr marL="0" indent="0">
              <a:buFont typeface="Arial" panose="020B0604020202020204" pitchFamily="34" charset="0"/>
              <a:buNone/>
            </a:pPr>
            <a:r>
              <a:rPr lang="en-US" altLang="en-US" sz="2800" smtClean="0"/>
              <a:t> </a:t>
            </a:r>
          </a:p>
        </p:txBody>
      </p:sp>
      <p:sp>
        <p:nvSpPr>
          <p:cNvPr id="25604" name="TextBox 4"/>
          <p:cNvSpPr txBox="1">
            <a:spLocks noChangeArrowheads="1"/>
          </p:cNvSpPr>
          <p:nvPr/>
        </p:nvSpPr>
        <p:spPr bwMode="auto">
          <a:xfrm>
            <a:off x="457200" y="5181600"/>
            <a:ext cx="7848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pPr>
            <a:r>
              <a:rPr lang="en-US" altLang="en-US" sz="1600" dirty="0">
                <a:latin typeface="Verdana" panose="020B0604030504040204" pitchFamily="34" charset="0"/>
              </a:rPr>
              <a:t>** </a:t>
            </a:r>
            <a:r>
              <a:rPr lang="en-US" altLang="en-US" sz="1600" dirty="0" smtClean="0">
                <a:latin typeface="Verdana" panose="020B0604030504040204" pitchFamily="34" charset="0"/>
              </a:rPr>
              <a:t>109 </a:t>
            </a:r>
            <a:r>
              <a:rPr lang="en-US" altLang="en-US" sz="1600" dirty="0">
                <a:latin typeface="Verdana" panose="020B0604030504040204" pitchFamily="34" charset="0"/>
              </a:rPr>
              <a:t>DSMA 0399 students also completed DSMA 0393/MATH 1414.</a:t>
            </a:r>
          </a:p>
          <a:p>
            <a:pPr eaLnBrk="1" hangingPunct="1"/>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29941047"/>
              </p:ext>
            </p:extLst>
          </p:nvPr>
        </p:nvGraphicFramePr>
        <p:xfrm>
          <a:off x="838200" y="2362200"/>
          <a:ext cx="7239000" cy="2133600"/>
        </p:xfrm>
        <a:graphic>
          <a:graphicData uri="http://schemas.openxmlformats.org/drawingml/2006/table">
            <a:tbl>
              <a:tblPr firstRow="1" bandRow="1">
                <a:tableStyleId>{5C22544A-7EE6-4342-B048-85BDC9FD1C3A}</a:tableStyleId>
              </a:tblPr>
              <a:tblGrid>
                <a:gridCol w="2413000"/>
                <a:gridCol w="2413000"/>
                <a:gridCol w="2413000"/>
              </a:tblGrid>
              <a:tr h="391354">
                <a:tc>
                  <a:txBody>
                    <a:bodyPr/>
                    <a:lstStyle/>
                    <a:p>
                      <a:pPr algn="ctr"/>
                      <a:endParaRPr lang="en-US" sz="1800" dirty="0"/>
                    </a:p>
                  </a:txBody>
                  <a:tcPr marT="45700" marB="45700" anchor="ctr"/>
                </a:tc>
                <a:tc>
                  <a:txBody>
                    <a:bodyPr/>
                    <a:lstStyle/>
                    <a:p>
                      <a:pPr algn="ctr"/>
                      <a:r>
                        <a:rPr lang="en-US" dirty="0" smtClean="0"/>
                        <a:t>0399 to 1414</a:t>
                      </a:r>
                      <a:endParaRPr lang="en-US" dirty="0"/>
                    </a:p>
                  </a:txBody>
                  <a:tcPr anchor="ctr"/>
                </a:tc>
                <a:tc>
                  <a:txBody>
                    <a:bodyPr/>
                    <a:lstStyle/>
                    <a:p>
                      <a:pPr algn="ctr"/>
                      <a:r>
                        <a:rPr lang="en-US" sz="1800" dirty="0" smtClean="0"/>
                        <a:t>0393 to 1414</a:t>
                      </a:r>
                      <a:endParaRPr lang="en-US" sz="1800" dirty="0"/>
                    </a:p>
                  </a:txBody>
                  <a:tcPr marT="45700" marB="45700" anchor="ctr"/>
                </a:tc>
              </a:tr>
              <a:tr h="675446">
                <a:tc>
                  <a:txBody>
                    <a:bodyPr/>
                    <a:lstStyle/>
                    <a:p>
                      <a:pPr algn="ctr"/>
                      <a:r>
                        <a:rPr lang="en-US" sz="1800" dirty="0" smtClean="0"/>
                        <a:t>Number of students</a:t>
                      </a:r>
                      <a:endParaRPr lang="en-US" sz="1800" dirty="0"/>
                    </a:p>
                  </a:txBody>
                  <a:tcPr marT="45700" marB="45700" anchor="ctr"/>
                </a:tc>
                <a:tc>
                  <a:txBody>
                    <a:bodyPr/>
                    <a:lstStyle/>
                    <a:p>
                      <a:pPr algn="ctr"/>
                      <a:r>
                        <a:rPr lang="en-US" dirty="0" smtClean="0"/>
                        <a:t>137</a:t>
                      </a:r>
                      <a:endParaRPr lang="en-US" dirty="0">
                        <a:solidFill>
                          <a:srgbClr val="FF0000"/>
                        </a:solidFill>
                      </a:endParaRPr>
                    </a:p>
                  </a:txBody>
                  <a:tcPr anchor="ctr"/>
                </a:tc>
                <a:tc>
                  <a:txBody>
                    <a:bodyPr/>
                    <a:lstStyle/>
                    <a:p>
                      <a:pPr algn="ctr"/>
                      <a:r>
                        <a:rPr lang="en-US" sz="1800" dirty="0" smtClean="0"/>
                        <a:t>330</a:t>
                      </a:r>
                      <a:endParaRPr lang="en-US" sz="1800" dirty="0"/>
                    </a:p>
                  </a:txBody>
                  <a:tcPr marT="45700" marB="45700" anchor="ctr"/>
                </a:tc>
              </a:tr>
              <a:tr h="391354">
                <a:tc>
                  <a:txBody>
                    <a:bodyPr/>
                    <a:lstStyle/>
                    <a:p>
                      <a:pPr algn="ctr"/>
                      <a:r>
                        <a:rPr lang="en-US" sz="1800" dirty="0" smtClean="0"/>
                        <a:t>Pass Rate</a:t>
                      </a:r>
                      <a:endParaRPr lang="en-US" sz="1800" dirty="0"/>
                    </a:p>
                  </a:txBody>
                  <a:tcPr marT="45700" marB="45700" anchor="ctr"/>
                </a:tc>
                <a:tc>
                  <a:txBody>
                    <a:bodyPr/>
                    <a:lstStyle/>
                    <a:p>
                      <a:pPr algn="ctr"/>
                      <a:r>
                        <a:rPr lang="en-US" dirty="0" smtClean="0"/>
                        <a:t>91.2 %</a:t>
                      </a:r>
                      <a:endParaRPr lang="en-US" dirty="0">
                        <a:solidFill>
                          <a:srgbClr val="FF0000"/>
                        </a:solidFill>
                      </a:endParaRPr>
                    </a:p>
                  </a:txBody>
                  <a:tcPr anchor="ctr"/>
                </a:tc>
                <a:tc>
                  <a:txBody>
                    <a:bodyPr/>
                    <a:lstStyle/>
                    <a:p>
                      <a:pPr algn="ctr"/>
                      <a:r>
                        <a:rPr lang="en-US" sz="1800" dirty="0" smtClean="0"/>
                        <a:t>93.6 %</a:t>
                      </a:r>
                      <a:endParaRPr lang="en-US" sz="1800" dirty="0"/>
                    </a:p>
                  </a:txBody>
                  <a:tcPr marT="45700" marB="45700" anchor="ctr"/>
                </a:tc>
              </a:tr>
              <a:tr h="675446">
                <a:tc>
                  <a:txBody>
                    <a:bodyPr/>
                    <a:lstStyle/>
                    <a:p>
                      <a:pPr algn="ctr"/>
                      <a:r>
                        <a:rPr lang="en-US" sz="1800" dirty="0" smtClean="0"/>
                        <a:t>Withdraw/Drop Rate</a:t>
                      </a:r>
                      <a:endParaRPr lang="en-US" sz="1800" dirty="0"/>
                    </a:p>
                  </a:txBody>
                  <a:tcPr marT="45700" marB="45700" anchor="ctr"/>
                </a:tc>
                <a:tc>
                  <a:txBody>
                    <a:bodyPr/>
                    <a:lstStyle/>
                    <a:p>
                      <a:pPr algn="ctr"/>
                      <a:r>
                        <a:rPr lang="en-US" dirty="0" smtClean="0"/>
                        <a:t>3.6 %</a:t>
                      </a:r>
                      <a:endParaRPr lang="en-US" dirty="0">
                        <a:solidFill>
                          <a:srgbClr val="FF0000"/>
                        </a:solidFill>
                      </a:endParaRPr>
                    </a:p>
                  </a:txBody>
                  <a:tcPr anchor="ctr"/>
                </a:tc>
                <a:tc>
                  <a:txBody>
                    <a:bodyPr/>
                    <a:lstStyle/>
                    <a:p>
                      <a:pPr algn="ctr"/>
                      <a:r>
                        <a:rPr lang="en-US" sz="1800" dirty="0" smtClean="0"/>
                        <a:t>2.4 %</a:t>
                      </a:r>
                      <a:endParaRPr lang="en-US" sz="1800" dirty="0"/>
                    </a:p>
                  </a:txBody>
                  <a:tcPr marT="45700" marB="45700" anchor="ctr"/>
                </a:tc>
              </a:tr>
            </a:tbl>
          </a:graphicData>
        </a:graphic>
      </p:graphicFrame>
    </p:spTree>
  </p:cSld>
  <p:clrMapOvr>
    <a:masterClrMapping/>
  </p:clrMapOvr>
  <p:transition spd="med" advClick="0" advTm="2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Traditional Course Pass Rate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88729463"/>
              </p:ext>
            </p:extLst>
          </p:nvPr>
        </p:nvGraphicFramePr>
        <p:xfrm>
          <a:off x="533400" y="1981200"/>
          <a:ext cx="8077200" cy="2133600"/>
        </p:xfrm>
        <a:graphic>
          <a:graphicData uri="http://schemas.openxmlformats.org/drawingml/2006/table">
            <a:tbl>
              <a:tblPr firstRow="1" bandRow="1">
                <a:tableStyleId>{5C22544A-7EE6-4342-B048-85BDC9FD1C3A}</a:tableStyleId>
              </a:tblPr>
              <a:tblGrid>
                <a:gridCol w="2519941"/>
                <a:gridCol w="1498958"/>
                <a:gridCol w="1300233"/>
                <a:gridCol w="1379034"/>
                <a:gridCol w="1379034"/>
              </a:tblGrid>
              <a:tr h="533400">
                <a:tc>
                  <a:txBody>
                    <a:bodyPr/>
                    <a:lstStyle/>
                    <a:p>
                      <a:pPr algn="ctr"/>
                      <a:endParaRPr lang="en-US" dirty="0"/>
                    </a:p>
                  </a:txBody>
                  <a:tcPr/>
                </a:tc>
                <a:tc>
                  <a:txBody>
                    <a:bodyPr/>
                    <a:lstStyle/>
                    <a:p>
                      <a:pPr algn="ctr"/>
                      <a:r>
                        <a:rPr lang="en-US" dirty="0" smtClean="0"/>
                        <a:t>DSMA</a:t>
                      </a:r>
                      <a:r>
                        <a:rPr lang="en-US" baseline="0" dirty="0" smtClean="0"/>
                        <a:t> 0300</a:t>
                      </a:r>
                      <a:endParaRPr lang="en-US" dirty="0"/>
                    </a:p>
                  </a:txBody>
                  <a:tcPr/>
                </a:tc>
                <a:tc>
                  <a:txBody>
                    <a:bodyPr/>
                    <a:lstStyle/>
                    <a:p>
                      <a:pPr algn="ctr"/>
                      <a:r>
                        <a:rPr lang="en-US" dirty="0" smtClean="0"/>
                        <a:t>DSMA 0301</a:t>
                      </a:r>
                      <a:endParaRPr lang="en-US" dirty="0"/>
                    </a:p>
                  </a:txBody>
                  <a:tcPr/>
                </a:tc>
                <a:tc>
                  <a:txBody>
                    <a:bodyPr/>
                    <a:lstStyle/>
                    <a:p>
                      <a:pPr algn="ctr"/>
                      <a:r>
                        <a:rPr lang="en-US" dirty="0" smtClean="0"/>
                        <a:t>DSMA 0303</a:t>
                      </a:r>
                      <a:endParaRPr lang="en-US" dirty="0"/>
                    </a:p>
                  </a:txBody>
                  <a:tcPr/>
                </a:tc>
                <a:tc>
                  <a:txBody>
                    <a:bodyPr/>
                    <a:lstStyle/>
                    <a:p>
                      <a:pPr algn="ctr"/>
                      <a:r>
                        <a:rPr lang="en-US" dirty="0" smtClean="0"/>
                        <a:t>MATH 1414</a:t>
                      </a:r>
                      <a:endParaRPr lang="en-US" dirty="0"/>
                    </a:p>
                  </a:txBody>
                  <a:tcPr/>
                </a:tc>
              </a:tr>
              <a:tr h="533400">
                <a:tc>
                  <a:txBody>
                    <a:bodyPr/>
                    <a:lstStyle/>
                    <a:p>
                      <a:pPr algn="ctr"/>
                      <a:r>
                        <a:rPr lang="en-US" dirty="0" smtClean="0"/>
                        <a:t>Number of</a:t>
                      </a:r>
                      <a:r>
                        <a:rPr lang="en-US" baseline="0" dirty="0" smtClean="0"/>
                        <a:t> Students</a:t>
                      </a:r>
                      <a:endParaRPr lang="en-US" dirty="0"/>
                    </a:p>
                  </a:txBody>
                  <a:tcPr/>
                </a:tc>
                <a:tc>
                  <a:txBody>
                    <a:bodyPr/>
                    <a:lstStyle/>
                    <a:p>
                      <a:pPr algn="ctr"/>
                      <a:r>
                        <a:rPr lang="en-US" dirty="0" smtClean="0"/>
                        <a:t>1535</a:t>
                      </a:r>
                      <a:endParaRPr lang="en-US" dirty="0"/>
                    </a:p>
                  </a:txBody>
                  <a:tcPr/>
                </a:tc>
                <a:tc>
                  <a:txBody>
                    <a:bodyPr/>
                    <a:lstStyle/>
                    <a:p>
                      <a:pPr algn="ctr"/>
                      <a:r>
                        <a:rPr lang="en-US" dirty="0" smtClean="0"/>
                        <a:t>1172</a:t>
                      </a:r>
                      <a:endParaRPr lang="en-US" dirty="0"/>
                    </a:p>
                  </a:txBody>
                  <a:tcPr/>
                </a:tc>
                <a:tc>
                  <a:txBody>
                    <a:bodyPr/>
                    <a:lstStyle/>
                    <a:p>
                      <a:pPr algn="ctr"/>
                      <a:r>
                        <a:rPr lang="en-US" dirty="0" smtClean="0"/>
                        <a:t>874</a:t>
                      </a:r>
                      <a:endParaRPr lang="en-US" dirty="0"/>
                    </a:p>
                  </a:txBody>
                  <a:tcPr/>
                </a:tc>
                <a:tc>
                  <a:txBody>
                    <a:bodyPr/>
                    <a:lstStyle/>
                    <a:p>
                      <a:pPr algn="ctr"/>
                      <a:r>
                        <a:rPr lang="en-US" dirty="0" smtClean="0"/>
                        <a:t>2070</a:t>
                      </a:r>
                    </a:p>
                  </a:txBody>
                  <a:tcPr/>
                </a:tc>
              </a:tr>
              <a:tr h="533400">
                <a:tc>
                  <a:txBody>
                    <a:bodyPr/>
                    <a:lstStyle/>
                    <a:p>
                      <a:pPr algn="ctr"/>
                      <a:r>
                        <a:rPr lang="en-US" dirty="0" smtClean="0"/>
                        <a:t>Pass Rate</a:t>
                      </a:r>
                      <a:endParaRPr lang="en-US" dirty="0"/>
                    </a:p>
                  </a:txBody>
                  <a:tcPr/>
                </a:tc>
                <a:tc>
                  <a:txBody>
                    <a:bodyPr/>
                    <a:lstStyle/>
                    <a:p>
                      <a:pPr algn="ctr"/>
                      <a:r>
                        <a:rPr lang="en-US" dirty="0" smtClean="0"/>
                        <a:t>42.4 %</a:t>
                      </a:r>
                      <a:endParaRPr lang="en-US" dirty="0"/>
                    </a:p>
                  </a:txBody>
                  <a:tcPr/>
                </a:tc>
                <a:tc>
                  <a:txBody>
                    <a:bodyPr/>
                    <a:lstStyle/>
                    <a:p>
                      <a:pPr algn="ctr"/>
                      <a:r>
                        <a:rPr lang="en-US" dirty="0" smtClean="0"/>
                        <a:t>43.7 %</a:t>
                      </a:r>
                      <a:endParaRPr lang="en-US" dirty="0"/>
                    </a:p>
                  </a:txBody>
                  <a:tcPr/>
                </a:tc>
                <a:tc>
                  <a:txBody>
                    <a:bodyPr/>
                    <a:lstStyle/>
                    <a:p>
                      <a:pPr algn="ctr"/>
                      <a:r>
                        <a:rPr lang="en-US" dirty="0" smtClean="0"/>
                        <a:t>44.7 %</a:t>
                      </a:r>
                      <a:endParaRPr lang="en-US" dirty="0"/>
                    </a:p>
                  </a:txBody>
                  <a:tcPr/>
                </a:tc>
                <a:tc>
                  <a:txBody>
                    <a:bodyPr/>
                    <a:lstStyle/>
                    <a:p>
                      <a:pPr algn="ctr"/>
                      <a:r>
                        <a:rPr lang="en-US" dirty="0" smtClean="0"/>
                        <a:t>58.3</a:t>
                      </a:r>
                      <a:r>
                        <a:rPr lang="en-US" baseline="0" dirty="0" smtClean="0"/>
                        <a:t> %</a:t>
                      </a:r>
                      <a:endParaRPr lang="en-US" dirty="0" smtClean="0"/>
                    </a:p>
                  </a:txBody>
                  <a:tcPr/>
                </a:tc>
              </a:tr>
              <a:tr h="533400">
                <a:tc>
                  <a:txBody>
                    <a:bodyPr/>
                    <a:lstStyle/>
                    <a:p>
                      <a:pPr algn="ctr"/>
                      <a:r>
                        <a:rPr lang="en-US" dirty="0" smtClean="0"/>
                        <a:t>Withdraw/Drop</a:t>
                      </a:r>
                      <a:r>
                        <a:rPr lang="en-US" baseline="0" dirty="0" smtClean="0"/>
                        <a:t> Rate</a:t>
                      </a:r>
                      <a:endParaRPr lang="en-US" dirty="0"/>
                    </a:p>
                  </a:txBody>
                  <a:tcPr/>
                </a:tc>
                <a:tc>
                  <a:txBody>
                    <a:bodyPr/>
                    <a:lstStyle/>
                    <a:p>
                      <a:pPr algn="ctr"/>
                      <a:r>
                        <a:rPr lang="en-US" dirty="0" smtClean="0"/>
                        <a:t>31.3 %</a:t>
                      </a:r>
                      <a:endParaRPr lang="en-US" dirty="0"/>
                    </a:p>
                  </a:txBody>
                  <a:tcPr/>
                </a:tc>
                <a:tc>
                  <a:txBody>
                    <a:bodyPr/>
                    <a:lstStyle/>
                    <a:p>
                      <a:pPr algn="ctr"/>
                      <a:r>
                        <a:rPr lang="en-US" dirty="0" smtClean="0"/>
                        <a:t>24.1 %</a:t>
                      </a:r>
                      <a:endParaRPr lang="en-US" dirty="0"/>
                    </a:p>
                  </a:txBody>
                  <a:tcPr/>
                </a:tc>
                <a:tc>
                  <a:txBody>
                    <a:bodyPr/>
                    <a:lstStyle/>
                    <a:p>
                      <a:pPr algn="ctr"/>
                      <a:r>
                        <a:rPr lang="en-US" dirty="0" smtClean="0"/>
                        <a:t>33.5 %</a:t>
                      </a:r>
                      <a:endParaRPr lang="en-US" dirty="0"/>
                    </a:p>
                  </a:txBody>
                  <a:tcPr/>
                </a:tc>
                <a:tc>
                  <a:txBody>
                    <a:bodyPr/>
                    <a:lstStyle/>
                    <a:p>
                      <a:pPr algn="ctr"/>
                      <a:r>
                        <a:rPr lang="en-US" dirty="0" smtClean="0"/>
                        <a:t>21.9</a:t>
                      </a:r>
                      <a:r>
                        <a:rPr lang="en-US" baseline="0" dirty="0" smtClean="0"/>
                        <a:t> %</a:t>
                      </a:r>
                      <a:endParaRPr lang="en-US" dirty="0" smtClean="0"/>
                    </a:p>
                  </a:txBody>
                  <a:tcPr/>
                </a:tc>
              </a:tr>
            </a:tbl>
          </a:graphicData>
        </a:graphic>
      </p:graphicFrame>
      <p:sp>
        <p:nvSpPr>
          <p:cNvPr id="26650" name="TextBox 3"/>
          <p:cNvSpPr txBox="1">
            <a:spLocks noChangeArrowheads="1"/>
          </p:cNvSpPr>
          <p:nvPr/>
        </p:nvSpPr>
        <p:spPr bwMode="auto">
          <a:xfrm>
            <a:off x="685800" y="4648200"/>
            <a:ext cx="7010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smtClean="0"/>
              <a:t>39 Students successfully completed all three DSMA levels.</a:t>
            </a:r>
            <a:br>
              <a:rPr lang="en-US" altLang="en-US" dirty="0" smtClean="0"/>
            </a:br>
            <a:r>
              <a:rPr lang="en-US" altLang="en-US" dirty="0" smtClean="0"/>
              <a:t>11 students completed DSMA 0300 through MATH 1414.</a:t>
            </a:r>
            <a:br>
              <a:rPr lang="en-US" altLang="en-US" dirty="0" smtClean="0"/>
            </a:br>
            <a:r>
              <a:rPr lang="en-US" altLang="en-US" dirty="0" smtClean="0"/>
              <a:t/>
            </a:r>
            <a:br>
              <a:rPr lang="en-US" altLang="en-US" dirty="0" smtClean="0"/>
            </a:br>
            <a:r>
              <a:rPr lang="en-US" altLang="en-US" dirty="0" smtClean="0"/>
              <a:t>***  This comes from the 900 students that started DSMA 0300, lowest level in the CY 2013.  These students would have 4 terms to complete all 4 courses.</a:t>
            </a:r>
          </a:p>
          <a:p>
            <a:endParaRPr lang="en-US" altLang="en-US" dirty="0" smtClean="0"/>
          </a:p>
        </p:txBody>
      </p:sp>
    </p:spTree>
  </p:cSld>
  <p:clrMapOvr>
    <a:masterClrMapping/>
  </p:clrMapOvr>
  <p:transition spd="med" advClick="0" advTm="2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pPr>
              <a:defRPr/>
            </a:pPr>
            <a:r>
              <a:rPr lang="en-US" dirty="0" smtClean="0"/>
              <a:t>Test Scores Vs. Levels Completed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48497120"/>
              </p:ext>
            </p:extLst>
          </p:nvPr>
        </p:nvGraphicFramePr>
        <p:xfrm>
          <a:off x="228600" y="2057400"/>
          <a:ext cx="7780754" cy="3733799"/>
        </p:xfrm>
        <a:graphic>
          <a:graphicData uri="http://schemas.openxmlformats.org/drawingml/2006/table">
            <a:tbl>
              <a:tblPr firstRow="1" bandRow="1">
                <a:tableStyleId>{5C22544A-7EE6-4342-B048-85BDC9FD1C3A}</a:tableStyleId>
              </a:tblPr>
              <a:tblGrid>
                <a:gridCol w="1875194"/>
                <a:gridCol w="508041"/>
                <a:gridCol w="563499"/>
                <a:gridCol w="535770"/>
                <a:gridCol w="567597"/>
                <a:gridCol w="682534"/>
                <a:gridCol w="982244"/>
                <a:gridCol w="1071540"/>
                <a:gridCol w="994335"/>
              </a:tblGrid>
              <a:tr h="650918">
                <a:tc rowSpan="2">
                  <a:txBody>
                    <a:bodyPr/>
                    <a:lstStyle/>
                    <a:p>
                      <a:pPr algn="ctr" fontAlgn="b"/>
                      <a:r>
                        <a:rPr lang="en-US" sz="1600" b="0" i="0" u="none" strike="noStrike" dirty="0" smtClean="0">
                          <a:solidFill>
                            <a:srgbClr val="000000"/>
                          </a:solidFill>
                          <a:effectLst/>
                          <a:latin typeface="Calibri" panose="020F0502020204030204" pitchFamily="34" charset="0"/>
                        </a:rPr>
                        <a:t>Placement </a:t>
                      </a:r>
                      <a:r>
                        <a:rPr lang="en-US" sz="1600" b="0" i="0" u="none" strike="noStrike" dirty="0">
                          <a:solidFill>
                            <a:srgbClr val="000000"/>
                          </a:solidFill>
                          <a:effectLst/>
                          <a:latin typeface="Calibri" panose="020F0502020204030204" pitchFamily="34" charset="0"/>
                        </a:rPr>
                        <a:t>Based </a:t>
                      </a:r>
                      <a:r>
                        <a:rPr lang="en-US" sz="1600" b="0" i="0" u="none" strike="noStrike" dirty="0" smtClean="0">
                          <a:solidFill>
                            <a:srgbClr val="000000"/>
                          </a:solidFill>
                          <a:effectLst/>
                          <a:latin typeface="Calibri" panose="020F0502020204030204" pitchFamily="34" charset="0"/>
                        </a:rPr>
                        <a:t>On TSI</a:t>
                      </a:r>
                      <a:r>
                        <a:rPr lang="en-US" sz="1600" b="0" i="0" u="none" strike="noStrike" baseline="0" dirty="0" smtClean="0">
                          <a:solidFill>
                            <a:srgbClr val="000000"/>
                          </a:solidFill>
                          <a:effectLst/>
                          <a:latin typeface="Calibri" panose="020F0502020204030204" pitchFamily="34" charset="0"/>
                        </a:rPr>
                        <a:t> Tests</a:t>
                      </a:r>
                      <a:endParaRPr lang="en-US" sz="16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b"/>
                      <a:r>
                        <a:rPr lang="en-US" sz="1600" b="0" i="0" u="none" strike="noStrike" dirty="0">
                          <a:solidFill>
                            <a:srgbClr val="000000"/>
                          </a:solidFill>
                          <a:effectLst/>
                          <a:latin typeface="Calibri" panose="020F0502020204030204" pitchFamily="34" charset="0"/>
                        </a:rPr>
                        <a:t>Total</a:t>
                      </a:r>
                    </a:p>
                  </a:txBody>
                  <a:tcPr marL="9525" marR="9525" marT="9525" marB="0" vert="vert" anchor="ctr" anchorCtr="1"/>
                </a:tc>
                <a:tc gridSpan="5">
                  <a:txBody>
                    <a:bodyPr/>
                    <a:lstStyle/>
                    <a:p>
                      <a:pPr algn="ctr" fontAlgn="b"/>
                      <a:r>
                        <a:rPr lang="en-US" sz="16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6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r>
              <a:tr h="512829">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Enrolled</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Passed</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Pre-Algebra</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263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76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134</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117</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109</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Beginning Algebra</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8736">
                <a:tc>
                  <a:txBody>
                    <a:bodyPr/>
                    <a:lstStyle/>
                    <a:p>
                      <a:pPr algn="ctr" fontAlgn="b"/>
                      <a:r>
                        <a:rPr lang="en-US" sz="1600" b="0" i="0" u="none" strike="noStrike" dirty="0">
                          <a:solidFill>
                            <a:srgbClr val="000000"/>
                          </a:solidFill>
                          <a:effectLst/>
                          <a:latin typeface="Calibri" panose="020F0502020204030204" pitchFamily="34" charset="0"/>
                        </a:rPr>
                        <a:t>Intermediate Algebra</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College Algebra</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smtClean="0">
                          <a:solidFill>
                            <a:srgbClr val="000000"/>
                          </a:solidFill>
                          <a:effectLst/>
                          <a:latin typeface="Calibri" panose="020F0502020204030204" pitchFamily="34" charset="0"/>
                        </a:rPr>
                        <a:t>No Scores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a:t>
                      </a:r>
                      <a:r>
                        <a:rPr lang="en-US" sz="1600" b="0" i="0" u="none" strike="noStrike" dirty="0">
                          <a:solidFill>
                            <a:srgbClr val="000000"/>
                          </a:solidFill>
                          <a:effectLst/>
                          <a:latin typeface="Calibri" panose="020F0502020204030204" pitchFamily="34" charset="0"/>
                        </a:rPr>
                        <a:t>3</a:t>
                      </a:r>
                      <a:endParaRPr lang="en-US" sz="16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a:t>
                      </a:r>
                      <a:endParaRPr lang="en-US"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3" name="TextBox 2"/>
          <p:cNvSpPr txBox="1"/>
          <p:nvPr/>
        </p:nvSpPr>
        <p:spPr>
          <a:xfrm>
            <a:off x="685800" y="5867400"/>
            <a:ext cx="7239000" cy="830997"/>
          </a:xfrm>
          <a:prstGeom prst="rect">
            <a:avLst/>
          </a:prstGeom>
          <a:noFill/>
        </p:spPr>
        <p:txBody>
          <a:bodyPr wrap="square" rtlCol="0">
            <a:spAutoFit/>
          </a:bodyPr>
          <a:lstStyle/>
          <a:p>
            <a:pPr algn="ctr"/>
            <a:r>
              <a:rPr lang="en-US" sz="2400" dirty="0" smtClean="0">
                <a:solidFill>
                  <a:srgbClr val="FF0000"/>
                </a:solidFill>
              </a:rPr>
              <a:t>Test scores do not show student potential, if given opportunities to thrive.</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Prior Pre-Algebra Vs. Levels Completed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2903561"/>
              </p:ext>
            </p:extLst>
          </p:nvPr>
        </p:nvGraphicFramePr>
        <p:xfrm>
          <a:off x="228600" y="1828800"/>
          <a:ext cx="7162801" cy="3733800"/>
        </p:xfrm>
        <a:graphic>
          <a:graphicData uri="http://schemas.openxmlformats.org/drawingml/2006/table">
            <a:tbl>
              <a:tblPr firstRow="1" bandRow="1">
                <a:tableStyleId>{5C22544A-7EE6-4342-B048-85BDC9FD1C3A}</a:tableStyleId>
              </a:tblPr>
              <a:tblGrid>
                <a:gridCol w="1526450"/>
                <a:gridCol w="593618"/>
                <a:gridCol w="551540"/>
                <a:gridCol w="621134"/>
                <a:gridCol w="721221"/>
                <a:gridCol w="750404"/>
                <a:gridCol w="692038"/>
                <a:gridCol w="927224"/>
                <a:gridCol w="779172"/>
              </a:tblGrid>
              <a:tr h="746760">
                <a:tc rowSpan="2">
                  <a:txBody>
                    <a:bodyPr/>
                    <a:lstStyle/>
                    <a:p>
                      <a:pPr algn="ctr" fontAlgn="b"/>
                      <a:r>
                        <a:rPr lang="en-US" sz="1800" b="0" i="0" u="none" strike="noStrike" dirty="0">
                          <a:solidFill>
                            <a:srgbClr val="000000"/>
                          </a:solidFill>
                          <a:effectLst/>
                          <a:latin typeface="Calibri" panose="020F0502020204030204" pitchFamily="34" charset="0"/>
                        </a:rPr>
                        <a:t>Prior Dev Math in the</a:t>
                      </a:r>
                    </a:p>
                    <a:p>
                      <a:pPr algn="ctr" fontAlgn="b"/>
                      <a:r>
                        <a:rPr lang="en-US" sz="1800" b="0" i="0" u="none" strike="noStrike" dirty="0">
                          <a:solidFill>
                            <a:srgbClr val="000000"/>
                          </a:solidFill>
                          <a:effectLst/>
                          <a:latin typeface="Calibri" panose="020F0502020204030204" pitchFamily="34" charset="0"/>
                        </a:rPr>
                        <a:t>Classroom</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r>
              <a:tr h="746760">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Enrolled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Passed</a:t>
                      </a:r>
                      <a:endParaRPr lang="en-US" sz="1800" b="0" i="0" u="none" strike="noStrike" dirty="0">
                        <a:solidFill>
                          <a:srgbClr val="000000"/>
                        </a:solidFill>
                        <a:effectLst/>
                        <a:latin typeface="Calibri" panose="020F0502020204030204" pitchFamily="34" charset="0"/>
                      </a:endParaRPr>
                    </a:p>
                  </a:txBody>
                  <a:tcPr marL="9525" marR="9525" marT="9525" marB="0" anchor="ctr"/>
                </a:tc>
              </a:tr>
              <a:tr h="746760">
                <a:tc>
                  <a:txBody>
                    <a:bodyPr/>
                    <a:lstStyle/>
                    <a:p>
                      <a:pPr algn="ctr" fontAlgn="b"/>
                      <a:r>
                        <a:rPr lang="en-US" sz="1800" b="0" i="0" u="none" strike="noStrike" dirty="0">
                          <a:solidFill>
                            <a:srgbClr val="000000"/>
                          </a:solidFill>
                          <a:effectLst/>
                          <a:latin typeface="Calibri" panose="020F0502020204030204" pitchFamily="34" charset="0"/>
                        </a:rPr>
                        <a:t>Pre-Algebra - 1 </a:t>
                      </a:r>
                      <a:r>
                        <a:rPr lang="en-US" sz="1800" b="0" i="0" u="none" strike="noStrike" dirty="0" smtClean="0">
                          <a:solidFill>
                            <a:srgbClr val="000000"/>
                          </a:solidFill>
                          <a:effectLst/>
                          <a:latin typeface="Calibri" panose="020F0502020204030204" pitchFamily="34" charset="0"/>
                        </a:rPr>
                        <a:t>Semester</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121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a:t>
                      </a:r>
                      <a:r>
                        <a:rPr lang="en-US" sz="1800" b="0" i="0" u="none" strike="noStrike" dirty="0">
                          <a:solidFill>
                            <a:srgbClr val="000000"/>
                          </a:solidFill>
                          <a:effectLst/>
                          <a:latin typeface="Calibri" panose="020F0502020204030204" pitchFamily="34" charset="0"/>
                        </a:rPr>
                        <a:t>2</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chemeClr val="tx1"/>
                          </a:solidFill>
                          <a:effectLst/>
                          <a:latin typeface="Calibri" panose="020F0502020204030204" pitchFamily="34" charset="0"/>
                        </a:rPr>
                        <a:t>66</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chemeClr val="tx1"/>
                          </a:solidFill>
                          <a:effectLst/>
                          <a:latin typeface="Calibri" panose="020F0502020204030204" pitchFamily="34" charset="0"/>
                        </a:rPr>
                        <a:t>59</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57</a:t>
                      </a:r>
                      <a:endParaRPr lang="en-US" sz="1800" b="0" i="0" u="none" strike="noStrike" dirty="0">
                        <a:solidFill>
                          <a:srgbClr val="000000"/>
                        </a:solidFill>
                        <a:effectLst/>
                        <a:latin typeface="Calibri" panose="020F0502020204030204" pitchFamily="34" charset="0"/>
                      </a:endParaRPr>
                    </a:p>
                  </a:txBody>
                  <a:tcPr marL="9525" marR="9525" marT="9525" marB="0" anchor="ctr"/>
                </a:tc>
              </a:tr>
              <a:tr h="746760">
                <a:tc>
                  <a:txBody>
                    <a:bodyPr/>
                    <a:lstStyle/>
                    <a:p>
                      <a:pPr algn="ctr" fontAlgn="b"/>
                      <a:r>
                        <a:rPr lang="en-US" sz="1800" b="0" i="0" u="none" strike="noStrike" dirty="0">
                          <a:solidFill>
                            <a:srgbClr val="000000"/>
                          </a:solidFill>
                          <a:effectLst/>
                          <a:latin typeface="Calibri" panose="020F0502020204030204" pitchFamily="34" charset="0"/>
                        </a:rPr>
                        <a:t>Pre-Algebra - 2 Semesters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a:t>
                      </a:r>
                      <a:endParaRPr lang="en-US" sz="1800" b="0" i="0" u="none" strike="noStrike" dirty="0">
                        <a:solidFill>
                          <a:srgbClr val="000000"/>
                        </a:solidFill>
                        <a:effectLst/>
                        <a:latin typeface="Calibri" panose="020F0502020204030204" pitchFamily="34" charset="0"/>
                      </a:endParaRPr>
                    </a:p>
                  </a:txBody>
                  <a:tcPr marL="9525" marR="9525" marT="9525" marB="0" anchor="ctr"/>
                </a:tc>
              </a:tr>
              <a:tr h="746760">
                <a:tc>
                  <a:txBody>
                    <a:bodyPr/>
                    <a:lstStyle/>
                    <a:p>
                      <a:pPr algn="ctr" fontAlgn="b"/>
                      <a:r>
                        <a:rPr lang="en-US" sz="1800" b="0" i="0" u="none" strike="noStrike" dirty="0">
                          <a:solidFill>
                            <a:srgbClr val="000000"/>
                          </a:solidFill>
                          <a:effectLst/>
                          <a:latin typeface="Calibri" panose="020F0502020204030204" pitchFamily="34" charset="0"/>
                        </a:rPr>
                        <a:t>Pre-Algebra - 3 Semesters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28738" name="TextBox 4"/>
          <p:cNvSpPr txBox="1">
            <a:spLocks noChangeArrowheads="1"/>
          </p:cNvSpPr>
          <p:nvPr/>
        </p:nvSpPr>
        <p:spPr bwMode="auto">
          <a:xfrm>
            <a:off x="609600" y="5638800"/>
            <a:ext cx="731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dirty="0"/>
              <a:t>*  </a:t>
            </a:r>
            <a:r>
              <a:rPr lang="en-US" altLang="en-US" sz="1600" dirty="0" smtClean="0"/>
              <a:t>83 passed </a:t>
            </a:r>
            <a:r>
              <a:rPr lang="en-US" altLang="en-US" sz="1600" dirty="0"/>
              <a:t>Pre-Algebra in the traditional course prior to NCBO.</a:t>
            </a:r>
          </a:p>
        </p:txBody>
      </p:sp>
      <p:sp>
        <p:nvSpPr>
          <p:cNvPr id="3" name="TextBox 2"/>
          <p:cNvSpPr txBox="1"/>
          <p:nvPr/>
        </p:nvSpPr>
        <p:spPr>
          <a:xfrm>
            <a:off x="457200" y="5943600"/>
            <a:ext cx="7239000" cy="830997"/>
          </a:xfrm>
          <a:prstGeom prst="rect">
            <a:avLst/>
          </a:prstGeom>
          <a:noFill/>
        </p:spPr>
        <p:txBody>
          <a:bodyPr wrap="square" rtlCol="0">
            <a:spAutoFit/>
          </a:bodyPr>
          <a:lstStyle/>
          <a:p>
            <a:pPr algn="ctr"/>
            <a:r>
              <a:rPr lang="en-US" sz="2400" dirty="0" smtClean="0">
                <a:solidFill>
                  <a:srgbClr val="FF0000"/>
                </a:solidFill>
              </a:rPr>
              <a:t>Data shows lack of retention from previous traditional courses.  (Aaron)</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Personality Surveys</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sz="2000" dirty="0" smtClean="0"/>
              <a:t>Students were required to completed short surveys about their communication skills/learning style / personality.</a:t>
            </a:r>
          </a:p>
          <a:p>
            <a:pPr>
              <a:defRPr/>
            </a:pPr>
            <a:endParaRPr lang="en-US" sz="2000" dirty="0"/>
          </a:p>
          <a:p>
            <a:pPr marL="0" indent="0">
              <a:buFont typeface="Arial" panose="020B0604020202020204" pitchFamily="34" charset="0"/>
              <a:buNone/>
              <a:defRPr/>
            </a:pPr>
            <a:r>
              <a:rPr lang="en-US" sz="2000" dirty="0" smtClean="0"/>
              <a:t>Temperament Survey</a:t>
            </a:r>
            <a:r>
              <a:rPr lang="en-US" sz="2000" dirty="0"/>
              <a:t/>
            </a:r>
            <a:br>
              <a:rPr lang="en-US" sz="2000" dirty="0"/>
            </a:br>
            <a:r>
              <a:rPr lang="en-US" sz="2000" dirty="0" smtClean="0">
                <a:hlinkClick r:id="rId2"/>
              </a:rPr>
              <a:t>www.humanmetrics.com/cgi-win/jtypes2.asp</a:t>
            </a:r>
            <a:r>
              <a:rPr lang="en-US" sz="2000" dirty="0"/>
              <a:t/>
            </a:r>
            <a:br>
              <a:rPr lang="en-US" sz="2000" dirty="0"/>
            </a:br>
            <a:r>
              <a:rPr lang="en-US" sz="2000" dirty="0"/>
              <a:t/>
            </a:r>
            <a:br>
              <a:rPr lang="en-US" sz="2000" dirty="0"/>
            </a:br>
            <a:r>
              <a:rPr lang="en-US" sz="2000" dirty="0"/>
              <a:t>Left or Right Brained </a:t>
            </a:r>
            <a:r>
              <a:rPr lang="en-US" sz="2000" dirty="0" smtClean="0"/>
              <a:t> </a:t>
            </a:r>
          </a:p>
          <a:p>
            <a:pPr marL="0" indent="0">
              <a:buFont typeface="Arial" panose="020B0604020202020204" pitchFamily="34" charset="0"/>
              <a:buNone/>
              <a:defRPr/>
            </a:pPr>
            <a:r>
              <a:rPr lang="en-US" sz="2000" dirty="0" smtClean="0">
                <a:hlinkClick r:id="rId3"/>
              </a:rPr>
              <a:t>www.web-us.com/BRAIN/braindominance.htm</a:t>
            </a:r>
            <a:r>
              <a:rPr lang="en-US" sz="2000" dirty="0"/>
              <a:t/>
            </a:r>
            <a:br>
              <a:rPr lang="en-US" sz="2000" dirty="0"/>
            </a:br>
            <a:r>
              <a:rPr lang="en-US" sz="2000" dirty="0"/>
              <a:t/>
            </a:r>
            <a:br>
              <a:rPr lang="en-US" sz="2000" dirty="0"/>
            </a:br>
            <a:r>
              <a:rPr lang="en-US" sz="2000" dirty="0"/>
              <a:t>VARK </a:t>
            </a:r>
            <a:r>
              <a:rPr lang="en-US" sz="2000" dirty="0" smtClean="0"/>
              <a:t> </a:t>
            </a:r>
          </a:p>
          <a:p>
            <a:pPr marL="0" indent="0">
              <a:buFont typeface="Arial" panose="020B0604020202020204" pitchFamily="34" charset="0"/>
              <a:buNone/>
              <a:defRPr/>
            </a:pPr>
            <a:r>
              <a:rPr lang="en-US" sz="2000" dirty="0" smtClean="0">
                <a:hlinkClick r:id="rId4"/>
              </a:rPr>
              <a:t>www.vark-learn.com/english/page.asp?p=questionnaire</a:t>
            </a:r>
            <a:r>
              <a:rPr lang="en-US" sz="2000" dirty="0"/>
              <a:t/>
            </a:r>
            <a:br>
              <a:rPr lang="en-US" sz="2000" dirty="0"/>
            </a:br>
            <a:r>
              <a:rPr lang="en-US" sz="2000" dirty="0"/>
              <a:t/>
            </a:r>
            <a:br>
              <a:rPr lang="en-US" sz="2000" dirty="0"/>
            </a:br>
            <a:r>
              <a:rPr lang="en-US" sz="2000" dirty="0"/>
              <a:t>Color </a:t>
            </a:r>
            <a:r>
              <a:rPr lang="en-US" sz="2000" dirty="0" smtClean="0"/>
              <a:t>Communicator  </a:t>
            </a:r>
          </a:p>
          <a:p>
            <a:pPr marL="0" indent="0">
              <a:buFont typeface="Arial" panose="020B0604020202020204" pitchFamily="34" charset="0"/>
              <a:buNone/>
              <a:defRPr/>
            </a:pPr>
            <a:r>
              <a:rPr lang="en-US" sz="2000" dirty="0" smtClean="0">
                <a:hlinkClick r:id="rId5"/>
              </a:rPr>
              <a:t>http</a:t>
            </a:r>
            <a:r>
              <a:rPr lang="en-US" sz="2000" dirty="0">
                <a:hlinkClick r:id="rId5"/>
              </a:rPr>
              <a:t>://freecommunicationquiz.com/free-communication-quiz</a:t>
            </a:r>
            <a:r>
              <a:rPr lang="en-US" sz="2000" dirty="0" smtClean="0">
                <a:hlinkClick r:id="rId5"/>
              </a:rPr>
              <a:t>/</a:t>
            </a:r>
            <a:endParaRPr lang="en-US" sz="2000" dirty="0"/>
          </a:p>
        </p:txBody>
      </p:sp>
    </p:spTree>
  </p:cSld>
  <p:clrMapOvr>
    <a:masterClrMapping/>
  </p:clrMapOvr>
  <p:transition spd="med" advClick="0" advTm="2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Survey Completions Vs. Levels Completed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4561640"/>
              </p:ext>
            </p:extLst>
          </p:nvPr>
        </p:nvGraphicFramePr>
        <p:xfrm>
          <a:off x="304800" y="2057400"/>
          <a:ext cx="8381999" cy="2257517"/>
        </p:xfrm>
        <a:graphic>
          <a:graphicData uri="http://schemas.openxmlformats.org/drawingml/2006/table">
            <a:tbl>
              <a:tblPr firstRow="1" bandRow="1">
                <a:tableStyleId>{5C22544A-7EE6-4342-B048-85BDC9FD1C3A}</a:tableStyleId>
              </a:tblPr>
              <a:tblGrid>
                <a:gridCol w="1446305"/>
                <a:gridCol w="771363"/>
                <a:gridCol w="771363"/>
                <a:gridCol w="692475"/>
                <a:gridCol w="920376"/>
                <a:gridCol w="920376"/>
                <a:gridCol w="1130745"/>
                <a:gridCol w="890797"/>
                <a:gridCol w="838199"/>
              </a:tblGrid>
              <a:tr h="623842">
                <a:tc rowSpan="2">
                  <a:txBody>
                    <a:bodyPr/>
                    <a:lstStyle/>
                    <a:p>
                      <a:pPr algn="ctr" fontAlgn="b"/>
                      <a:r>
                        <a:rPr lang="en-US" sz="1800" b="0" i="0" u="none" strike="noStrike" dirty="0">
                          <a:solidFill>
                            <a:srgbClr val="000000"/>
                          </a:solidFill>
                          <a:effectLst/>
                          <a:latin typeface="Calibri" panose="020F0502020204030204" pitchFamily="34" charset="0"/>
                        </a:rPr>
                        <a:t>Surveys</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r>
              <a:tr h="595358">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Enrolled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Passed</a:t>
                      </a:r>
                      <a:endParaRPr lang="en-US" sz="1800" b="0" i="0" u="none" strike="noStrike" dirty="0">
                        <a:solidFill>
                          <a:srgbClr val="000000"/>
                        </a:solidFill>
                        <a:effectLst/>
                        <a:latin typeface="Calibri" panose="020F0502020204030204" pitchFamily="34" charset="0"/>
                      </a:endParaRPr>
                    </a:p>
                  </a:txBody>
                  <a:tcPr marL="9525" marR="9525" marT="9525" marB="0" anchor="ctr"/>
                </a:tc>
              </a:tr>
              <a:tr h="623842">
                <a:tc>
                  <a:txBody>
                    <a:bodyPr/>
                    <a:lstStyle/>
                    <a:p>
                      <a:pPr algn="ctr" fontAlgn="b"/>
                      <a:r>
                        <a:rPr lang="en-US" sz="1800" b="0" i="0" u="none" strike="noStrike" dirty="0">
                          <a:solidFill>
                            <a:srgbClr val="000000"/>
                          </a:solidFill>
                          <a:effectLst/>
                          <a:latin typeface="Calibri" panose="020F0502020204030204" pitchFamily="34" charset="0"/>
                        </a:rPr>
                        <a:t>Completed Surveys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244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29.5 %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chemeClr val="tx1"/>
                          </a:solidFill>
                          <a:effectLst/>
                          <a:latin typeface="Calibri" panose="020F0502020204030204" pitchFamily="34" charset="0"/>
                        </a:rPr>
                        <a:t>54.5 %</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8.2 %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0.8 %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chemeClr val="tx1"/>
                          </a:solidFill>
                          <a:effectLst/>
                          <a:latin typeface="Calibri" panose="020F0502020204030204" pitchFamily="34" charset="0"/>
                        </a:rPr>
                        <a:t>120</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93.3 %</a:t>
                      </a:r>
                      <a:endParaRPr lang="en-US" sz="1800" b="0" i="0" u="none" strike="noStrike" dirty="0">
                        <a:solidFill>
                          <a:srgbClr val="000000"/>
                        </a:solidFill>
                        <a:effectLst/>
                        <a:latin typeface="Calibri" panose="020F0502020204030204" pitchFamily="34" charset="0"/>
                      </a:endParaRPr>
                    </a:p>
                  </a:txBody>
                  <a:tcPr marL="9525" marR="9525" marT="9525" marB="0" anchor="ctr"/>
                </a:tc>
              </a:tr>
              <a:tr h="414475">
                <a:tc>
                  <a:txBody>
                    <a:bodyPr/>
                    <a:lstStyle/>
                    <a:p>
                      <a:pPr algn="ctr" fontAlgn="b"/>
                      <a:r>
                        <a:rPr lang="en-US" sz="1800" b="0" i="0" u="none" strike="noStrike" dirty="0">
                          <a:solidFill>
                            <a:srgbClr val="000000"/>
                          </a:solidFill>
                          <a:effectLst/>
                          <a:latin typeface="Calibri" panose="020F0502020204030204" pitchFamily="34" charset="0"/>
                        </a:rPr>
                        <a:t>No Surveys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30.1</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35.6</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8.2 %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26.0 %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76.5 %</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3" name="TextBox 2"/>
          <p:cNvSpPr txBox="1"/>
          <p:nvPr/>
        </p:nvSpPr>
        <p:spPr>
          <a:xfrm>
            <a:off x="1143000" y="5105400"/>
            <a:ext cx="6172200" cy="1200329"/>
          </a:xfrm>
          <a:prstGeom prst="rect">
            <a:avLst/>
          </a:prstGeom>
          <a:noFill/>
        </p:spPr>
        <p:txBody>
          <a:bodyPr wrap="square" rtlCol="0">
            <a:spAutoFit/>
          </a:bodyPr>
          <a:lstStyle/>
          <a:p>
            <a:pPr algn="ctr"/>
            <a:r>
              <a:rPr lang="en-US" sz="2400" dirty="0" smtClean="0">
                <a:solidFill>
                  <a:srgbClr val="FF0000"/>
                </a:solidFill>
              </a:rPr>
              <a:t>Shows that if they do the work asked, they will be successful, even if the assignment was just the simple task of completing surveys….</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NCBO Program</a:t>
            </a:r>
          </a:p>
        </p:txBody>
      </p:sp>
      <p:sp>
        <p:nvSpPr>
          <p:cNvPr id="7171" name="Content Placeholder 2"/>
          <p:cNvSpPr>
            <a:spLocks noGrp="1"/>
          </p:cNvSpPr>
          <p:nvPr>
            <p:ph idx="1"/>
          </p:nvPr>
        </p:nvSpPr>
        <p:spPr/>
        <p:txBody>
          <a:bodyPr/>
          <a:lstStyle/>
          <a:p>
            <a:r>
              <a:rPr lang="en-US" altLang="en-US" sz="4000" dirty="0" smtClean="0"/>
              <a:t>Four Options</a:t>
            </a:r>
          </a:p>
          <a:p>
            <a:pPr lvl="1"/>
            <a:r>
              <a:rPr lang="en-US" altLang="en-US" sz="4000" dirty="0" smtClean="0"/>
              <a:t>DSMA 0399</a:t>
            </a:r>
          </a:p>
          <a:p>
            <a:pPr lvl="1"/>
            <a:r>
              <a:rPr lang="en-US" altLang="en-US" sz="4000" dirty="0" smtClean="0"/>
              <a:t>DSMA 0393 / MATH 1414</a:t>
            </a:r>
          </a:p>
          <a:p>
            <a:pPr lvl="1"/>
            <a:r>
              <a:rPr lang="en-US" altLang="en-US" sz="4000" dirty="0" smtClean="0"/>
              <a:t>TAD BIT  </a:t>
            </a:r>
          </a:p>
          <a:p>
            <a:pPr lvl="1"/>
            <a:r>
              <a:rPr lang="en-US" altLang="en-US" sz="4000" dirty="0" smtClean="0"/>
              <a:t>DSMA 0391  </a:t>
            </a:r>
            <a:r>
              <a:rPr lang="en-US" altLang="en-US" sz="3200" dirty="0" smtClean="0"/>
              <a:t>(Initial Stages)</a:t>
            </a:r>
            <a:endParaRPr lang="en-US" altLang="en-US" sz="4000" dirty="0" smtClean="0"/>
          </a:p>
        </p:txBody>
      </p:sp>
      <p:sp>
        <p:nvSpPr>
          <p:cNvPr id="2" name="TextBox 1"/>
          <p:cNvSpPr txBox="1"/>
          <p:nvPr/>
        </p:nvSpPr>
        <p:spPr>
          <a:xfrm>
            <a:off x="1219200" y="5662394"/>
            <a:ext cx="5791200" cy="646331"/>
          </a:xfrm>
          <a:prstGeom prst="rect">
            <a:avLst/>
          </a:prstGeom>
          <a:noFill/>
        </p:spPr>
        <p:txBody>
          <a:bodyPr wrap="square" rtlCol="0">
            <a:spAutoFit/>
          </a:bodyPr>
          <a:lstStyle/>
          <a:p>
            <a:r>
              <a:rPr lang="en-US" sz="3600" b="1" dirty="0" smtClean="0">
                <a:solidFill>
                  <a:srgbClr val="FF0000"/>
                </a:solidFill>
              </a:rPr>
              <a:t>http://www.ctcd.edu/ncbo</a:t>
            </a:r>
            <a:endParaRPr lang="en-US" sz="3600" b="1"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6629400" cy="489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496360"/>
            <a:ext cx="54292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304800"/>
            <a:ext cx="8229600" cy="1143000"/>
          </a:xfrm>
        </p:spPr>
        <p:txBody>
          <a:bodyPr/>
          <a:lstStyle/>
          <a:p>
            <a:r>
              <a:rPr lang="en-US" altLang="en-US" dirty="0" smtClean="0"/>
              <a:t>Left Brain or Right Brain ?</a:t>
            </a:r>
          </a:p>
        </p:txBody>
      </p:sp>
    </p:spTree>
    <p:extLst>
      <p:ext uri="{BB962C8B-B14F-4D97-AF65-F5344CB8AC3E}">
        <p14:creationId xmlns:p14="http://schemas.microsoft.com/office/powerpoint/2010/main" val="653957436"/>
      </p:ext>
    </p:extLst>
  </p:cSld>
  <p:clrMapOvr>
    <a:masterClrMapping/>
  </p:clrMapOvr>
  <p:transition spd="med" advClick="0" advTm="20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1143000"/>
          </a:xfrm>
        </p:spPr>
        <p:txBody>
          <a:bodyPr/>
          <a:lstStyle/>
          <a:p>
            <a:r>
              <a:rPr lang="en-US" altLang="en-US" dirty="0" smtClean="0"/>
              <a:t>Right Brain or Left Brain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5029200" cy="462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6395338"/>
            <a:ext cx="30670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62800" y="1752600"/>
            <a:ext cx="1831655" cy="1477328"/>
          </a:xfrm>
          <a:prstGeom prst="rect">
            <a:avLst/>
          </a:prstGeom>
          <a:noFill/>
          <a:ln>
            <a:solidFill>
              <a:schemeClr val="tx1"/>
            </a:solidFill>
          </a:ln>
        </p:spPr>
        <p:txBody>
          <a:bodyPr wrap="none" rtlCol="0">
            <a:spAutoFit/>
          </a:bodyPr>
          <a:lstStyle/>
          <a:p>
            <a:r>
              <a:rPr lang="en-US" dirty="0" smtClean="0"/>
              <a:t>Processes </a:t>
            </a:r>
          </a:p>
          <a:p>
            <a:r>
              <a:rPr lang="en-US" dirty="0"/>
              <a:t>i</a:t>
            </a:r>
            <a:r>
              <a:rPr lang="en-US" dirty="0" smtClean="0"/>
              <a:t>nformation by</a:t>
            </a:r>
          </a:p>
          <a:p>
            <a:r>
              <a:rPr lang="en-US" dirty="0"/>
              <a:t>a</a:t>
            </a:r>
            <a:r>
              <a:rPr lang="en-US" dirty="0" smtClean="0"/>
              <a:t>rranging pieces</a:t>
            </a:r>
          </a:p>
          <a:p>
            <a:r>
              <a:rPr lang="en-US" dirty="0"/>
              <a:t>i</a:t>
            </a:r>
            <a:r>
              <a:rPr lang="en-US" dirty="0" smtClean="0"/>
              <a:t>n logical order to</a:t>
            </a:r>
          </a:p>
          <a:p>
            <a:r>
              <a:rPr lang="en-US" dirty="0" smtClean="0"/>
              <a:t>draw conclusions</a:t>
            </a:r>
            <a:endParaRPr lang="en-US" dirty="0"/>
          </a:p>
        </p:txBody>
      </p:sp>
      <p:sp>
        <p:nvSpPr>
          <p:cNvPr id="3" name="TextBox 2"/>
          <p:cNvSpPr txBox="1"/>
          <p:nvPr/>
        </p:nvSpPr>
        <p:spPr>
          <a:xfrm>
            <a:off x="94607" y="1752600"/>
            <a:ext cx="1734193" cy="1477328"/>
          </a:xfrm>
          <a:prstGeom prst="rect">
            <a:avLst/>
          </a:prstGeom>
          <a:noFill/>
          <a:ln>
            <a:solidFill>
              <a:schemeClr val="tx1"/>
            </a:solidFill>
          </a:ln>
        </p:spPr>
        <p:txBody>
          <a:bodyPr wrap="none" rtlCol="0">
            <a:spAutoFit/>
          </a:bodyPr>
          <a:lstStyle/>
          <a:p>
            <a:r>
              <a:rPr lang="en-US" dirty="0" smtClean="0"/>
              <a:t>Processes</a:t>
            </a:r>
          </a:p>
          <a:p>
            <a:r>
              <a:rPr lang="en-US" dirty="0"/>
              <a:t>i</a:t>
            </a:r>
            <a:r>
              <a:rPr lang="en-US" dirty="0" smtClean="0"/>
              <a:t>nformation by</a:t>
            </a:r>
          </a:p>
          <a:p>
            <a:r>
              <a:rPr lang="en-US" dirty="0"/>
              <a:t>s</a:t>
            </a:r>
            <a:r>
              <a:rPr lang="en-US" dirty="0" smtClean="0"/>
              <a:t>tarting with the</a:t>
            </a:r>
          </a:p>
          <a:p>
            <a:r>
              <a:rPr lang="en-US" dirty="0"/>
              <a:t>a</a:t>
            </a:r>
            <a:r>
              <a:rPr lang="en-US" dirty="0" smtClean="0"/>
              <a:t>nswer – sees</a:t>
            </a:r>
          </a:p>
          <a:p>
            <a:r>
              <a:rPr lang="en-US" dirty="0"/>
              <a:t>t</a:t>
            </a:r>
            <a:r>
              <a:rPr lang="en-US" dirty="0" smtClean="0"/>
              <a:t>he big picture</a:t>
            </a:r>
            <a:endParaRPr lang="en-US" dirty="0"/>
          </a:p>
        </p:txBody>
      </p:sp>
      <p:sp>
        <p:nvSpPr>
          <p:cNvPr id="4" name="TextBox 3"/>
          <p:cNvSpPr txBox="1"/>
          <p:nvPr/>
        </p:nvSpPr>
        <p:spPr>
          <a:xfrm>
            <a:off x="97013" y="3429000"/>
            <a:ext cx="1731787" cy="646331"/>
          </a:xfrm>
          <a:prstGeom prst="rect">
            <a:avLst/>
          </a:prstGeom>
          <a:noFill/>
          <a:ln>
            <a:solidFill>
              <a:schemeClr val="tx1"/>
            </a:solidFill>
          </a:ln>
        </p:spPr>
        <p:txBody>
          <a:bodyPr wrap="square" rtlCol="0">
            <a:spAutoFit/>
          </a:bodyPr>
          <a:lstStyle/>
          <a:p>
            <a:r>
              <a:rPr lang="en-US" dirty="0" smtClean="0"/>
              <a:t>Thinks outside</a:t>
            </a:r>
          </a:p>
          <a:p>
            <a:r>
              <a:rPr lang="en-US" dirty="0"/>
              <a:t>t</a:t>
            </a:r>
            <a:r>
              <a:rPr lang="en-US" dirty="0" smtClean="0"/>
              <a:t>he box</a:t>
            </a:r>
            <a:endParaRPr lang="en-US" dirty="0"/>
          </a:p>
        </p:txBody>
      </p:sp>
      <p:sp>
        <p:nvSpPr>
          <p:cNvPr id="7" name="TextBox 6"/>
          <p:cNvSpPr txBox="1"/>
          <p:nvPr/>
        </p:nvSpPr>
        <p:spPr>
          <a:xfrm>
            <a:off x="7162800" y="3459904"/>
            <a:ext cx="1831655" cy="923330"/>
          </a:xfrm>
          <a:prstGeom prst="rect">
            <a:avLst/>
          </a:prstGeom>
          <a:noFill/>
          <a:ln>
            <a:solidFill>
              <a:schemeClr val="tx1"/>
            </a:solidFill>
          </a:ln>
        </p:spPr>
        <p:txBody>
          <a:bodyPr wrap="square" rtlCol="0">
            <a:spAutoFit/>
          </a:bodyPr>
          <a:lstStyle/>
          <a:p>
            <a:r>
              <a:rPr lang="en-US" dirty="0" smtClean="0"/>
              <a:t>Thinks according</a:t>
            </a:r>
          </a:p>
          <a:p>
            <a:r>
              <a:rPr lang="en-US" dirty="0"/>
              <a:t>t</a:t>
            </a:r>
            <a:r>
              <a:rPr lang="en-US" dirty="0" smtClean="0"/>
              <a:t>o rules and </a:t>
            </a:r>
          </a:p>
          <a:p>
            <a:r>
              <a:rPr lang="en-US" dirty="0" smtClean="0"/>
              <a:t>patterns</a:t>
            </a: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Left/Right Brained Vs. Levels Completed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7359646"/>
              </p:ext>
            </p:extLst>
          </p:nvPr>
        </p:nvGraphicFramePr>
        <p:xfrm>
          <a:off x="274638" y="1905000"/>
          <a:ext cx="8259761" cy="2833671"/>
        </p:xfrm>
        <a:graphic>
          <a:graphicData uri="http://schemas.openxmlformats.org/drawingml/2006/table">
            <a:tbl>
              <a:tblPr firstRow="1" bandRow="1">
                <a:tableStyleId>{5C22544A-7EE6-4342-B048-85BDC9FD1C3A}</a:tableStyleId>
              </a:tblPr>
              <a:tblGrid>
                <a:gridCol w="1764221"/>
                <a:gridCol w="882111"/>
                <a:gridCol w="686086"/>
                <a:gridCol w="686086"/>
                <a:gridCol w="686061"/>
                <a:gridCol w="801943"/>
                <a:gridCol w="917751"/>
                <a:gridCol w="917751"/>
                <a:gridCol w="917751"/>
              </a:tblGrid>
              <a:tr h="709629">
                <a:tc rowSpan="2">
                  <a:txBody>
                    <a:bodyPr/>
                    <a:lstStyle/>
                    <a:p>
                      <a:pPr algn="ctr" fontAlgn="b"/>
                      <a:r>
                        <a:rPr lang="en-US" sz="1800" b="0" i="0" u="none" strike="noStrike" dirty="0">
                          <a:solidFill>
                            <a:srgbClr val="000000"/>
                          </a:solidFill>
                          <a:effectLst/>
                          <a:latin typeface="Calibri" panose="020F0502020204030204" pitchFamily="34" charset="0"/>
                        </a:rPr>
                        <a:t>Left Brain Versus</a:t>
                      </a:r>
                    </a:p>
                    <a:p>
                      <a:pPr algn="ctr" fontAlgn="b"/>
                      <a:r>
                        <a:rPr lang="en-US" sz="1800" b="0" i="0" u="none" strike="noStrike" dirty="0">
                          <a:solidFill>
                            <a:srgbClr val="000000"/>
                          </a:solidFill>
                          <a:effectLst/>
                          <a:latin typeface="Calibri" panose="020F0502020204030204" pitchFamily="34" charset="0"/>
                        </a:rPr>
                        <a:t>Right Brain</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r>
              <a:tr h="709629">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Enrolled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Passed</a:t>
                      </a:r>
                      <a:endParaRPr lang="en-US" sz="1800" b="0" i="0" u="none" strike="noStrike" dirty="0">
                        <a:solidFill>
                          <a:srgbClr val="000000"/>
                        </a:solidFill>
                        <a:effectLst/>
                        <a:latin typeface="Calibri" panose="020F0502020204030204" pitchFamily="34" charset="0"/>
                      </a:endParaRPr>
                    </a:p>
                  </a:txBody>
                  <a:tcPr marL="9525" marR="9525" marT="9525" marB="0" anchor="ctr"/>
                </a:tc>
              </a:tr>
              <a:tr h="471471">
                <a:tc>
                  <a:txBody>
                    <a:bodyPr/>
                    <a:lstStyle/>
                    <a:p>
                      <a:pPr algn="ctr" fontAlgn="b"/>
                      <a:r>
                        <a:rPr lang="en-US" sz="1800" b="0" i="0" u="none" strike="noStrike" dirty="0">
                          <a:solidFill>
                            <a:srgbClr val="000000"/>
                          </a:solidFill>
                          <a:effectLst/>
                          <a:latin typeface="Calibri" panose="020F0502020204030204" pitchFamily="34" charset="0"/>
                        </a:rPr>
                        <a:t>Left Brain</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181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29.3 %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54.1</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9.4 %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5.5 %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6.6</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95.9</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r>
              <a:tr h="471471">
                <a:tc>
                  <a:txBody>
                    <a:bodyPr/>
                    <a:lstStyle/>
                    <a:p>
                      <a:pPr algn="ctr" fontAlgn="b"/>
                      <a:r>
                        <a:rPr lang="en-US" sz="1800" b="0" i="0" u="none" strike="noStrike" dirty="0">
                          <a:solidFill>
                            <a:srgbClr val="000000"/>
                          </a:solidFill>
                          <a:effectLst/>
                          <a:latin typeface="Calibri" panose="020F0502020204030204" pitchFamily="34" charset="0"/>
                        </a:rPr>
                        <a:t>Right Brain</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63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36.5 %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50.8 %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3.2 %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1.6 %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7.9 %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81.8</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r>
              <a:tr h="471471">
                <a:tc>
                  <a:txBody>
                    <a:bodyPr/>
                    <a:lstStyle/>
                    <a:p>
                      <a:pPr algn="ctr" fontAlgn="b"/>
                      <a:r>
                        <a:rPr lang="en-US" sz="1800" b="0" i="0" u="none" strike="noStrike" dirty="0" smtClean="0">
                          <a:solidFill>
                            <a:srgbClr val="000000"/>
                          </a:solidFill>
                          <a:effectLst/>
                          <a:latin typeface="Calibri" panose="020F0502020204030204" pitchFamily="34" charset="0"/>
                        </a:rPr>
                        <a:t>Right &amp; Left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50.0</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25.0 %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5" name="TextBox 4"/>
          <p:cNvSpPr txBox="1"/>
          <p:nvPr/>
        </p:nvSpPr>
        <p:spPr>
          <a:xfrm>
            <a:off x="914400" y="5257800"/>
            <a:ext cx="6553200" cy="461665"/>
          </a:xfrm>
          <a:prstGeom prst="rect">
            <a:avLst/>
          </a:prstGeom>
          <a:noFill/>
        </p:spPr>
        <p:txBody>
          <a:bodyPr wrap="square" rtlCol="0">
            <a:spAutoFit/>
          </a:bodyPr>
          <a:lstStyle/>
          <a:p>
            <a:r>
              <a:rPr lang="en-US" sz="2400" dirty="0" smtClean="0">
                <a:solidFill>
                  <a:schemeClr val="accent2">
                    <a:lumMod val="75000"/>
                  </a:schemeClr>
                </a:solidFill>
              </a:rPr>
              <a:t>Six of the seven team members are left brained.</a:t>
            </a:r>
            <a:endParaRPr lang="en-US" sz="2400" dirty="0">
              <a:solidFill>
                <a:schemeClr val="accent2">
                  <a:lumMod val="75000"/>
                </a:schemeClr>
              </a:solidFill>
            </a:endParaRPr>
          </a:p>
        </p:txBody>
      </p:sp>
    </p:spTree>
  </p:cSld>
  <p:clrMapOvr>
    <a:masterClrMapping/>
  </p:clrMapOvr>
  <p:transition spd="med" advClick="0" advTm="2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Color Communicators</a:t>
            </a:r>
          </a:p>
        </p:txBody>
      </p:sp>
      <p:sp>
        <p:nvSpPr>
          <p:cNvPr id="33795" name="Content Placeholder 4"/>
          <p:cNvSpPr>
            <a:spLocks noGrp="1"/>
          </p:cNvSpPr>
          <p:nvPr>
            <p:ph idx="1"/>
          </p:nvPr>
        </p:nvSpPr>
        <p:spPr/>
        <p:txBody>
          <a:bodyPr/>
          <a:lstStyle/>
          <a:p>
            <a:r>
              <a:rPr lang="en-US" altLang="en-US" dirty="0" smtClean="0"/>
              <a:t> </a:t>
            </a:r>
          </a:p>
        </p:txBody>
      </p:sp>
      <p:sp>
        <p:nvSpPr>
          <p:cNvPr id="6" name="Content Placeholder 3"/>
          <p:cNvSpPr txBox="1">
            <a:spLocks/>
          </p:cNvSpPr>
          <p:nvPr/>
        </p:nvSpPr>
        <p:spPr bwMode="auto">
          <a:xfrm>
            <a:off x="76200" y="1686426"/>
            <a:ext cx="4724400" cy="2352174"/>
          </a:xfrm>
          <a:prstGeom prst="rect">
            <a:avLst/>
          </a:prstGeom>
          <a:solidFill>
            <a:srgbClr val="75B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4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700" b="1" dirty="0" smtClean="0"/>
          </a:p>
          <a:p>
            <a:pPr marL="0" indent="0">
              <a:buFont typeface="Arial" panose="020B0604020202020204" pitchFamily="34" charset="0"/>
              <a:buNone/>
              <a:defRPr/>
            </a:pPr>
            <a:r>
              <a:rPr lang="en-US" sz="5000" b="1" dirty="0" smtClean="0"/>
              <a:t>BLUE COMMUNICATORS</a:t>
            </a:r>
          </a:p>
          <a:p>
            <a:pPr marL="0" indent="0">
              <a:buFont typeface="Arial" panose="020B0604020202020204" pitchFamily="34" charset="0"/>
              <a:buNone/>
              <a:defRPr/>
            </a:pPr>
            <a:r>
              <a:rPr lang="en-US" dirty="0" smtClean="0"/>
              <a:t> </a:t>
            </a:r>
          </a:p>
          <a:p>
            <a:pPr>
              <a:defRPr/>
            </a:pPr>
            <a:r>
              <a:rPr lang="en-US" sz="3400" dirty="0" smtClean="0"/>
              <a:t> </a:t>
            </a:r>
            <a:r>
              <a:rPr lang="en-US" sz="5000" dirty="0" smtClean="0"/>
              <a:t>Collaborative	 </a:t>
            </a:r>
          </a:p>
          <a:p>
            <a:pPr>
              <a:defRPr/>
            </a:pPr>
            <a:r>
              <a:rPr lang="en-US" sz="5000" dirty="0" smtClean="0"/>
              <a:t> Team Builder </a:t>
            </a:r>
          </a:p>
          <a:p>
            <a:pPr>
              <a:defRPr/>
            </a:pPr>
            <a:r>
              <a:rPr lang="en-US" sz="5000" dirty="0" smtClean="0"/>
              <a:t> People Person</a:t>
            </a:r>
          </a:p>
          <a:p>
            <a:pPr marL="0" indent="0">
              <a:buNone/>
              <a:defRPr/>
            </a:pPr>
            <a:r>
              <a:rPr lang="en-US" dirty="0" smtClean="0"/>
              <a:t>	 </a:t>
            </a:r>
          </a:p>
          <a:p>
            <a:pPr marL="0" indent="0">
              <a:buNone/>
              <a:defRPr/>
            </a:pPr>
            <a:endParaRPr lang="en-US" dirty="0" smtClean="0"/>
          </a:p>
          <a:p>
            <a:pPr marL="0" indent="0">
              <a:buFont typeface="Arial" panose="020B0604020202020204" pitchFamily="34" charset="0"/>
              <a:buNone/>
              <a:defRPr/>
            </a:pPr>
            <a:r>
              <a:rPr lang="en-US" sz="4500" dirty="0" smtClean="0"/>
              <a:t>Frustrated by: Lack of Communication </a:t>
            </a:r>
          </a:p>
          <a:p>
            <a:pPr>
              <a:defRPr/>
            </a:pPr>
            <a:endParaRPr lang="en-US" dirty="0" smtClean="0"/>
          </a:p>
          <a:p>
            <a:pPr>
              <a:defRPr/>
            </a:pPr>
            <a:endParaRPr lang="en-US" dirty="0"/>
          </a:p>
        </p:txBody>
      </p:sp>
      <p:sp>
        <p:nvSpPr>
          <p:cNvPr id="7" name="Content Placeholder 3"/>
          <p:cNvSpPr txBox="1">
            <a:spLocks/>
          </p:cNvSpPr>
          <p:nvPr/>
        </p:nvSpPr>
        <p:spPr bwMode="auto">
          <a:xfrm>
            <a:off x="4800600" y="1686426"/>
            <a:ext cx="4267200" cy="2352174"/>
          </a:xfrm>
          <a:prstGeom prst="rect">
            <a:avLst/>
          </a:prstGeom>
          <a:solidFill>
            <a:srgbClr val="EFC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500" b="1" dirty="0" smtClean="0"/>
          </a:p>
          <a:p>
            <a:pPr marL="0" indent="0">
              <a:buFont typeface="Arial" panose="020B0604020202020204" pitchFamily="34" charset="0"/>
              <a:buNone/>
              <a:defRPr/>
            </a:pPr>
            <a:r>
              <a:rPr lang="en-US" b="1" dirty="0" smtClean="0"/>
              <a:t>GOLD COMMUNICATORS</a:t>
            </a:r>
            <a:r>
              <a:rPr lang="en-US" dirty="0" smtClean="0"/>
              <a:t> </a:t>
            </a:r>
          </a:p>
          <a:p>
            <a:pPr marL="0" indent="0">
              <a:buFont typeface="Arial" panose="020B0604020202020204" pitchFamily="34" charset="0"/>
              <a:buNone/>
              <a:defRPr/>
            </a:pPr>
            <a:endParaRPr lang="en-US" sz="2900" dirty="0" smtClean="0"/>
          </a:p>
          <a:p>
            <a:pPr>
              <a:defRPr/>
            </a:pPr>
            <a:r>
              <a:rPr lang="en-US" dirty="0" smtClean="0"/>
              <a:t> Efficient	 </a:t>
            </a:r>
          </a:p>
          <a:p>
            <a:pPr>
              <a:defRPr/>
            </a:pPr>
            <a:r>
              <a:rPr lang="en-US" dirty="0" smtClean="0"/>
              <a:t> Systematic/Organized </a:t>
            </a:r>
          </a:p>
          <a:p>
            <a:pPr>
              <a:defRPr/>
            </a:pPr>
            <a:r>
              <a:rPr lang="en-US" dirty="0" smtClean="0"/>
              <a:t> Helpful	 </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sz="2900" dirty="0" smtClean="0"/>
              <a:t>Frustrated by: Routine  	 </a:t>
            </a:r>
          </a:p>
          <a:p>
            <a:pPr>
              <a:defRPr/>
            </a:pPr>
            <a:endParaRPr lang="en-US" dirty="0"/>
          </a:p>
        </p:txBody>
      </p:sp>
      <p:sp>
        <p:nvSpPr>
          <p:cNvPr id="10" name="Content Placeholder 3"/>
          <p:cNvSpPr txBox="1">
            <a:spLocks/>
          </p:cNvSpPr>
          <p:nvPr/>
        </p:nvSpPr>
        <p:spPr bwMode="auto">
          <a:xfrm>
            <a:off x="114300" y="4104775"/>
            <a:ext cx="4686300" cy="2600826"/>
          </a:xfrm>
          <a:prstGeom prst="rect">
            <a:avLst/>
          </a:prstGeom>
          <a:solidFill>
            <a:srgbClr val="25C14E"/>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2500" b="1" dirty="0" smtClean="0"/>
          </a:p>
          <a:p>
            <a:pPr marL="0" indent="0">
              <a:buFont typeface="Arial" panose="020B0604020202020204" pitchFamily="34" charset="0"/>
              <a:buNone/>
              <a:defRPr/>
            </a:pPr>
            <a:r>
              <a:rPr lang="en-US" sz="4200" b="1" dirty="0" smtClean="0"/>
              <a:t>GREEN COMMUNICATORS</a:t>
            </a:r>
          </a:p>
          <a:p>
            <a:pPr marL="0" indent="0">
              <a:buFont typeface="Arial" panose="020B0604020202020204" pitchFamily="34" charset="0"/>
              <a:buNone/>
              <a:defRPr/>
            </a:pPr>
            <a:endParaRPr lang="en-US" sz="3400" dirty="0" smtClean="0"/>
          </a:p>
          <a:p>
            <a:pPr>
              <a:defRPr/>
            </a:pPr>
            <a:r>
              <a:rPr lang="en-US" sz="4200" dirty="0" smtClean="0"/>
              <a:t>Logical</a:t>
            </a:r>
          </a:p>
          <a:p>
            <a:pPr>
              <a:defRPr/>
            </a:pPr>
            <a:r>
              <a:rPr lang="en-US" sz="4200" dirty="0" smtClean="0"/>
              <a:t>Self-sufficient</a:t>
            </a:r>
          </a:p>
          <a:p>
            <a:pPr>
              <a:defRPr/>
            </a:pPr>
            <a:r>
              <a:rPr lang="en-US" sz="4200" dirty="0" smtClean="0"/>
              <a:t>Inquisitive </a:t>
            </a:r>
          </a:p>
          <a:p>
            <a:pPr>
              <a:defRPr/>
            </a:pPr>
            <a:endParaRPr lang="en-US" sz="4000" b="1" dirty="0"/>
          </a:p>
          <a:p>
            <a:pPr marL="0" indent="0">
              <a:buNone/>
              <a:defRPr/>
            </a:pPr>
            <a:r>
              <a:rPr lang="en-US" sz="3800" dirty="0" smtClean="0"/>
              <a:t>Frustrated by: Lack of Structure</a:t>
            </a:r>
          </a:p>
          <a:p>
            <a:pPr marL="0" indent="0">
              <a:buFont typeface="Arial" panose="020B0604020202020204" pitchFamily="34" charset="0"/>
              <a:buNone/>
              <a:defRPr/>
            </a:pPr>
            <a:r>
              <a:rPr lang="en-US" sz="4000" dirty="0" smtClean="0"/>
              <a:t>	 </a:t>
            </a:r>
            <a:r>
              <a:rPr lang="en-US" sz="3400" dirty="0" smtClean="0"/>
              <a:t>	 </a:t>
            </a:r>
          </a:p>
          <a:p>
            <a:pPr>
              <a:defRPr/>
            </a:pPr>
            <a:endParaRPr lang="en-US" dirty="0" smtClean="0"/>
          </a:p>
          <a:p>
            <a:pPr>
              <a:defRPr/>
            </a:pPr>
            <a:endParaRPr lang="en-US" dirty="0"/>
          </a:p>
        </p:txBody>
      </p:sp>
      <p:sp>
        <p:nvSpPr>
          <p:cNvPr id="11" name="Content Placeholder 3"/>
          <p:cNvSpPr txBox="1">
            <a:spLocks/>
          </p:cNvSpPr>
          <p:nvPr/>
        </p:nvSpPr>
        <p:spPr bwMode="auto">
          <a:xfrm>
            <a:off x="4791777" y="4104773"/>
            <a:ext cx="4267200" cy="2600827"/>
          </a:xfrm>
          <a:prstGeom prst="rect">
            <a:avLst/>
          </a:prstGeom>
          <a:solidFill>
            <a:srgbClr val="F78C2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700" b="1" dirty="0" smtClean="0"/>
          </a:p>
          <a:p>
            <a:pPr marL="0" indent="0">
              <a:buFont typeface="Arial" panose="020B0604020202020204" pitchFamily="34" charset="0"/>
              <a:buNone/>
              <a:defRPr/>
            </a:pPr>
            <a:r>
              <a:rPr lang="en-US" sz="3600" b="1" dirty="0" smtClean="0"/>
              <a:t>ORANGE COMMUNICATORS </a:t>
            </a:r>
          </a:p>
          <a:p>
            <a:pPr marL="0" indent="0">
              <a:buFont typeface="Arial" panose="020B0604020202020204" pitchFamily="34" charset="0"/>
              <a:buNone/>
              <a:defRPr/>
            </a:pPr>
            <a:r>
              <a:rPr lang="en-US" dirty="0" smtClean="0"/>
              <a:t> </a:t>
            </a:r>
            <a:endParaRPr lang="en-US" sz="3600" dirty="0" smtClean="0"/>
          </a:p>
          <a:p>
            <a:pPr>
              <a:defRPr/>
            </a:pPr>
            <a:r>
              <a:rPr lang="en-US" sz="3600" dirty="0" smtClean="0"/>
              <a:t>Problem-Solver</a:t>
            </a:r>
          </a:p>
          <a:p>
            <a:pPr>
              <a:defRPr/>
            </a:pPr>
            <a:r>
              <a:rPr lang="en-US" sz="3600" dirty="0" smtClean="0"/>
              <a:t>Multi-</a:t>
            </a:r>
            <a:r>
              <a:rPr lang="en-US" sz="3600" dirty="0" err="1" smtClean="0"/>
              <a:t>Tasker</a:t>
            </a:r>
            <a:endParaRPr lang="en-US" sz="3600" dirty="0" smtClean="0"/>
          </a:p>
          <a:p>
            <a:pPr>
              <a:defRPr/>
            </a:pPr>
            <a:r>
              <a:rPr lang="en-US" sz="3600" dirty="0" smtClean="0"/>
              <a:t>Action-Oriented </a:t>
            </a:r>
          </a:p>
          <a:p>
            <a:pPr>
              <a:defRPr/>
            </a:pPr>
            <a:endParaRPr lang="en-US" sz="3400" b="1" dirty="0"/>
          </a:p>
          <a:p>
            <a:pPr marL="0" indent="0">
              <a:buNone/>
              <a:defRPr/>
            </a:pPr>
            <a:r>
              <a:rPr lang="en-US" sz="3300" dirty="0" smtClean="0"/>
              <a:t>Frustrated by: Too Much Structure	</a:t>
            </a:r>
          </a:p>
        </p:txBody>
      </p:sp>
    </p:spTree>
  </p:cSld>
  <p:clrMapOvr>
    <a:masterClrMapping/>
  </p:clrMapOvr>
  <p:transition spd="med" advClick="0" advTm="20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a:t>
            </a:r>
            <a:endParaRPr lang="en-US" dirty="0"/>
          </a:p>
        </p:txBody>
      </p:sp>
      <p:sp>
        <p:nvSpPr>
          <p:cNvPr id="4" name="Content Placeholder 3"/>
          <p:cNvSpPr txBox="1">
            <a:spLocks noGrp="1"/>
          </p:cNvSpPr>
          <p:nvPr>
            <p:ph idx="1"/>
          </p:nvPr>
        </p:nvSpPr>
        <p:spPr bwMode="auto">
          <a:xfrm>
            <a:off x="76200" y="1676400"/>
            <a:ext cx="4572000" cy="2139373"/>
          </a:xfrm>
          <a:prstGeom prst="rect">
            <a:avLst/>
          </a:prstGeom>
          <a:solidFill>
            <a:srgbClr val="75B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700" b="1" dirty="0" smtClean="0"/>
          </a:p>
          <a:p>
            <a:pPr marL="0" indent="0">
              <a:buFont typeface="Arial" panose="020B0604020202020204" pitchFamily="34" charset="0"/>
              <a:buNone/>
              <a:defRPr/>
            </a:pPr>
            <a:r>
              <a:rPr lang="en-US" sz="3400" b="1" dirty="0" smtClean="0"/>
              <a:t>TIPS FOR COMMUNICATING WITH BLUES</a:t>
            </a:r>
          </a:p>
          <a:p>
            <a:pPr marL="0" indent="0">
              <a:buFont typeface="Arial" panose="020B0604020202020204" pitchFamily="34" charset="0"/>
              <a:buNone/>
              <a:defRPr/>
            </a:pPr>
            <a:endParaRPr lang="en-US" sz="1600" b="1" dirty="0" smtClean="0"/>
          </a:p>
          <a:p>
            <a:pPr>
              <a:defRPr/>
            </a:pPr>
            <a:r>
              <a:rPr lang="en-US" sz="3400" dirty="0" smtClean="0"/>
              <a:t> Acknowledge/Include Them</a:t>
            </a:r>
          </a:p>
          <a:p>
            <a:pPr>
              <a:defRPr/>
            </a:pPr>
            <a:r>
              <a:rPr lang="en-US" sz="3400" dirty="0" smtClean="0"/>
              <a:t> Have patience	 </a:t>
            </a:r>
          </a:p>
          <a:p>
            <a:pPr>
              <a:defRPr/>
            </a:pPr>
            <a:r>
              <a:rPr lang="en-US" sz="3400" dirty="0" smtClean="0"/>
              <a:t> Don't "bark" orders	 </a:t>
            </a:r>
          </a:p>
          <a:p>
            <a:pPr>
              <a:defRPr/>
            </a:pPr>
            <a:endParaRPr lang="en-US" dirty="0" smtClean="0"/>
          </a:p>
          <a:p>
            <a:pPr>
              <a:defRPr/>
            </a:pPr>
            <a:endParaRPr lang="en-US" dirty="0"/>
          </a:p>
        </p:txBody>
      </p:sp>
      <p:sp>
        <p:nvSpPr>
          <p:cNvPr id="5" name="Content Placeholder 3"/>
          <p:cNvSpPr txBox="1">
            <a:spLocks/>
          </p:cNvSpPr>
          <p:nvPr/>
        </p:nvSpPr>
        <p:spPr bwMode="auto">
          <a:xfrm>
            <a:off x="4648200" y="1676400"/>
            <a:ext cx="4419600" cy="2121727"/>
          </a:xfrm>
          <a:prstGeom prst="rect">
            <a:avLst/>
          </a:prstGeom>
          <a:solidFill>
            <a:srgbClr val="EFC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600" b="1" dirty="0" smtClean="0"/>
          </a:p>
          <a:p>
            <a:pPr marL="0" indent="0">
              <a:buFont typeface="Arial" panose="020B0604020202020204" pitchFamily="34" charset="0"/>
              <a:buNone/>
              <a:defRPr/>
            </a:pPr>
            <a:r>
              <a:rPr lang="en-US" sz="3600" b="1" dirty="0" smtClean="0"/>
              <a:t>TIPS FOR COMMUNICATING WITH GOLDS</a:t>
            </a:r>
          </a:p>
          <a:p>
            <a:pPr marL="0" indent="0">
              <a:buFont typeface="Arial" panose="020B0604020202020204" pitchFamily="34" charset="0"/>
              <a:buNone/>
              <a:defRPr/>
            </a:pPr>
            <a:endParaRPr lang="en-US" sz="1800" b="1" dirty="0" smtClean="0"/>
          </a:p>
          <a:p>
            <a:pPr>
              <a:defRPr/>
            </a:pPr>
            <a:r>
              <a:rPr lang="en-US" dirty="0" smtClean="0"/>
              <a:t> Be Prepared, Give Details	 </a:t>
            </a:r>
          </a:p>
          <a:p>
            <a:pPr>
              <a:defRPr/>
            </a:pPr>
            <a:r>
              <a:rPr lang="en-US" dirty="0" smtClean="0"/>
              <a:t> Show Respect/Don't Interrupt </a:t>
            </a:r>
          </a:p>
          <a:p>
            <a:pPr>
              <a:defRPr/>
            </a:pPr>
            <a:r>
              <a:rPr lang="en-US" dirty="0" smtClean="0"/>
              <a:t> Recognize Their Contributions	  	 </a:t>
            </a:r>
          </a:p>
          <a:p>
            <a:pPr>
              <a:defRPr/>
            </a:pPr>
            <a:endParaRPr lang="en-US" dirty="0"/>
          </a:p>
        </p:txBody>
      </p:sp>
      <p:sp>
        <p:nvSpPr>
          <p:cNvPr id="6" name="Content Placeholder 3"/>
          <p:cNvSpPr txBox="1">
            <a:spLocks/>
          </p:cNvSpPr>
          <p:nvPr/>
        </p:nvSpPr>
        <p:spPr bwMode="auto">
          <a:xfrm>
            <a:off x="76200" y="3886200"/>
            <a:ext cx="4572000" cy="2819400"/>
          </a:xfrm>
          <a:prstGeom prst="rect">
            <a:avLst/>
          </a:prstGeom>
          <a:solidFill>
            <a:srgbClr val="25C14E"/>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2200" b="1" dirty="0" smtClean="0"/>
          </a:p>
          <a:p>
            <a:pPr marL="0" indent="0">
              <a:buFont typeface="Arial" panose="020B0604020202020204" pitchFamily="34" charset="0"/>
              <a:buNone/>
              <a:defRPr/>
            </a:pPr>
            <a:r>
              <a:rPr lang="en-US" sz="4000" b="1" dirty="0" smtClean="0"/>
              <a:t>TIPS FOR COMMUNICATING WITH GREENS</a:t>
            </a:r>
          </a:p>
          <a:p>
            <a:pPr marL="0" indent="0">
              <a:buFont typeface="Arial" panose="020B0604020202020204" pitchFamily="34" charset="0"/>
              <a:buNone/>
              <a:defRPr/>
            </a:pPr>
            <a:endParaRPr lang="en-US" sz="1800" b="1" dirty="0" smtClean="0"/>
          </a:p>
          <a:p>
            <a:pPr>
              <a:defRPr/>
            </a:pPr>
            <a:r>
              <a:rPr lang="en-US" sz="4000" dirty="0" smtClean="0"/>
              <a:t>Allow Them Time to Ponder</a:t>
            </a:r>
          </a:p>
          <a:p>
            <a:pPr>
              <a:defRPr/>
            </a:pPr>
            <a:r>
              <a:rPr lang="en-US" sz="4000" dirty="0" smtClean="0"/>
              <a:t>Avoid Redundancy	 </a:t>
            </a:r>
          </a:p>
          <a:p>
            <a:pPr>
              <a:defRPr/>
            </a:pPr>
            <a:r>
              <a:rPr lang="en-US" sz="4000" dirty="0" smtClean="0"/>
              <a:t>Give Big Picture or Point first, then fill in details if asked	 </a:t>
            </a:r>
            <a:r>
              <a:rPr lang="en-US" sz="3400" dirty="0" smtClean="0"/>
              <a:t>	 </a:t>
            </a:r>
          </a:p>
          <a:p>
            <a:pPr>
              <a:defRPr/>
            </a:pPr>
            <a:endParaRPr lang="en-US" dirty="0" smtClean="0"/>
          </a:p>
          <a:p>
            <a:pPr>
              <a:defRPr/>
            </a:pPr>
            <a:endParaRPr lang="en-US" dirty="0"/>
          </a:p>
        </p:txBody>
      </p:sp>
      <p:sp>
        <p:nvSpPr>
          <p:cNvPr id="7" name="Content Placeholder 3"/>
          <p:cNvSpPr txBox="1">
            <a:spLocks/>
          </p:cNvSpPr>
          <p:nvPr/>
        </p:nvSpPr>
        <p:spPr bwMode="auto">
          <a:xfrm>
            <a:off x="4648200" y="3886200"/>
            <a:ext cx="4419600" cy="2819400"/>
          </a:xfrm>
          <a:prstGeom prst="rect">
            <a:avLst/>
          </a:prstGeom>
          <a:solidFill>
            <a:srgbClr val="F78C2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700" b="1" dirty="0" smtClean="0"/>
          </a:p>
          <a:p>
            <a:pPr marL="0" indent="0">
              <a:buFont typeface="Arial" panose="020B0604020202020204" pitchFamily="34" charset="0"/>
              <a:buNone/>
              <a:defRPr/>
            </a:pPr>
            <a:r>
              <a:rPr lang="en-US" sz="3400" b="1" dirty="0" smtClean="0"/>
              <a:t>TIPS FOR COMMUNICATING WITH ORANGES</a:t>
            </a:r>
          </a:p>
          <a:p>
            <a:pPr marL="0" indent="0">
              <a:buFont typeface="Arial" panose="020B0604020202020204" pitchFamily="34" charset="0"/>
              <a:buNone/>
              <a:defRPr/>
            </a:pPr>
            <a:endParaRPr lang="en-US" sz="1600" b="1" dirty="0" smtClean="0"/>
          </a:p>
          <a:p>
            <a:pPr>
              <a:defRPr/>
            </a:pPr>
            <a:r>
              <a:rPr lang="en-US" sz="3400" dirty="0" smtClean="0"/>
              <a:t>Use "Sound Bites"	 </a:t>
            </a:r>
          </a:p>
          <a:p>
            <a:pPr>
              <a:defRPr/>
            </a:pPr>
            <a:r>
              <a:rPr lang="en-US" sz="3400" dirty="0" smtClean="0"/>
              <a:t>Move with Them While They Multitask</a:t>
            </a:r>
          </a:p>
          <a:p>
            <a:pPr>
              <a:defRPr/>
            </a:pPr>
            <a:r>
              <a:rPr lang="en-US" sz="3400" dirty="0" smtClean="0"/>
              <a:t>Allow Options and Flexibility</a:t>
            </a:r>
            <a:r>
              <a:rPr lang="en-US" sz="3400" b="1" dirty="0" smtClean="0"/>
              <a:t>  </a:t>
            </a:r>
            <a:r>
              <a:rPr lang="en-US" b="1" dirty="0" smtClean="0"/>
              <a:t>	</a:t>
            </a:r>
            <a:endParaRPr lang="en-US" dirty="0"/>
          </a:p>
        </p:txBody>
      </p:sp>
    </p:spTree>
    <p:extLst>
      <p:ext uri="{BB962C8B-B14F-4D97-AF65-F5344CB8AC3E}">
        <p14:creationId xmlns:p14="http://schemas.microsoft.com/office/powerpoint/2010/main" val="400830380"/>
      </p:ext>
    </p:extLst>
  </p:cSld>
  <p:clrMapOvr>
    <a:masterClrMapping/>
  </p:clrMapOvr>
  <p:transition spd="med" advClick="0" advTm="20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Color Communication Vs. Levels Completed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1611951"/>
              </p:ext>
            </p:extLst>
          </p:nvPr>
        </p:nvGraphicFramePr>
        <p:xfrm>
          <a:off x="304800" y="1905000"/>
          <a:ext cx="8153400" cy="3809998"/>
        </p:xfrm>
        <a:graphic>
          <a:graphicData uri="http://schemas.openxmlformats.org/drawingml/2006/table">
            <a:tbl>
              <a:tblPr firstRow="1" bandRow="1">
                <a:tableStyleId>{5C22544A-7EE6-4342-B048-85BDC9FD1C3A}</a:tableStyleId>
              </a:tblPr>
              <a:tblGrid>
                <a:gridCol w="1883624"/>
                <a:gridCol w="777739"/>
                <a:gridCol w="757254"/>
                <a:gridCol w="683724"/>
                <a:gridCol w="683724"/>
                <a:gridCol w="649536"/>
                <a:gridCol w="905933"/>
                <a:gridCol w="905933"/>
                <a:gridCol w="905933"/>
              </a:tblGrid>
              <a:tr h="819623">
                <a:tc rowSpan="2">
                  <a:txBody>
                    <a:bodyPr/>
                    <a:lstStyle/>
                    <a:p>
                      <a:pPr algn="ctr" fontAlgn="b"/>
                      <a:r>
                        <a:rPr lang="en-US" sz="1800" b="0" i="0" u="none" strike="noStrike" dirty="0">
                          <a:solidFill>
                            <a:srgbClr val="000000"/>
                          </a:solidFill>
                          <a:effectLst/>
                          <a:latin typeface="Calibri" panose="020F0502020204030204" pitchFamily="34" charset="0"/>
                        </a:rPr>
                        <a:t>Color Communication</a:t>
                      </a:r>
                    </a:p>
                    <a:p>
                      <a:pPr algn="ctr" fontAlgn="b"/>
                      <a:r>
                        <a:rPr lang="en-US" sz="1800" b="0" i="0" u="none" strike="noStrike" dirty="0">
                          <a:solidFill>
                            <a:srgbClr val="000000"/>
                          </a:solidFill>
                          <a:effectLst/>
                          <a:latin typeface="Calibri" panose="020F0502020204030204" pitchFamily="34" charset="0"/>
                        </a:rPr>
                        <a:t>Survey</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r>
              <a:tr h="819623">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Enrolled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Passed</a:t>
                      </a:r>
                      <a:endParaRPr lang="en-US" sz="1800" b="0" i="0" u="none" strike="noStrike" dirty="0">
                        <a:solidFill>
                          <a:srgbClr val="000000"/>
                        </a:solidFill>
                        <a:effectLst/>
                        <a:latin typeface="Calibri" panose="020F0502020204030204" pitchFamily="34" charset="0"/>
                      </a:endParaRPr>
                    </a:p>
                  </a:txBody>
                  <a:tcPr marL="9525" marR="9525" marT="9525" marB="0" anchor="ctr"/>
                </a:tc>
              </a:tr>
              <a:tr h="542688">
                <a:tc>
                  <a:txBody>
                    <a:bodyPr/>
                    <a:lstStyle/>
                    <a:p>
                      <a:pPr algn="ctr" fontAlgn="b"/>
                      <a:r>
                        <a:rPr lang="en-US" sz="1800" b="0" i="0" u="none" strike="noStrike" dirty="0">
                          <a:solidFill>
                            <a:srgbClr val="000000"/>
                          </a:solidFill>
                          <a:effectLst/>
                          <a:latin typeface="Calibri" panose="020F0502020204030204" pitchFamily="34" charset="0"/>
                        </a:rPr>
                        <a:t>Blue</a:t>
                      </a:r>
                    </a:p>
                  </a:txBody>
                  <a:tcPr marL="9525" marR="9525" marT="9525" marB="0" anchor="ctr"/>
                </a:tc>
                <a:tc>
                  <a:txBody>
                    <a:bodyPr/>
                    <a:lstStyle/>
                    <a:p>
                      <a:pPr algn="ctr" fontAlgn="b"/>
                      <a:r>
                        <a:rPr lang="en-US" sz="1800" b="0" i="0" u="none" strike="noStrike" dirty="0" smtClean="0">
                          <a:solidFill>
                            <a:schemeClr val="tx1"/>
                          </a:solidFill>
                          <a:effectLst/>
                          <a:latin typeface="Calibri" panose="020F0502020204030204" pitchFamily="34" charset="0"/>
                        </a:rPr>
                        <a:t>139</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26.6 %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57.6 %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7.2 %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1.4 %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7.2 %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93.2 %</a:t>
                      </a:r>
                      <a:endParaRPr lang="en-US" sz="1800" b="0" i="0" u="none" strike="noStrike" dirty="0">
                        <a:solidFill>
                          <a:srgbClr val="000000"/>
                        </a:solidFill>
                        <a:effectLst/>
                        <a:latin typeface="Calibri" panose="020F0502020204030204" pitchFamily="34" charset="0"/>
                      </a:endParaRPr>
                    </a:p>
                  </a:txBody>
                  <a:tcPr marL="9525" marR="9525" marT="9525" marB="0" anchor="ctr"/>
                </a:tc>
              </a:tr>
              <a:tr h="542688">
                <a:tc>
                  <a:txBody>
                    <a:bodyPr/>
                    <a:lstStyle/>
                    <a:p>
                      <a:pPr algn="ctr" fontAlgn="b"/>
                      <a:r>
                        <a:rPr lang="en-US" sz="1800" b="0" i="0" u="none" strike="noStrike" dirty="0">
                          <a:solidFill>
                            <a:srgbClr val="000000"/>
                          </a:solidFill>
                          <a:effectLst/>
                          <a:latin typeface="Calibri" panose="020F0502020204030204" pitchFamily="34" charset="0"/>
                        </a:rPr>
                        <a:t>Gold</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35.7 %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42.9 %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17.9 %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3.6 %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85.7 %</a:t>
                      </a:r>
                      <a:endParaRPr lang="en-US" sz="1800" b="0" i="0" u="none" strike="noStrike" dirty="0">
                        <a:solidFill>
                          <a:srgbClr val="000000"/>
                        </a:solidFill>
                        <a:effectLst/>
                        <a:latin typeface="Calibri" panose="020F0502020204030204" pitchFamily="34" charset="0"/>
                      </a:endParaRPr>
                    </a:p>
                  </a:txBody>
                  <a:tcPr marL="9525" marR="9525" marT="9525" marB="0" anchor="ctr"/>
                </a:tc>
              </a:tr>
              <a:tr h="542688">
                <a:tc>
                  <a:txBody>
                    <a:bodyPr/>
                    <a:lstStyle/>
                    <a:p>
                      <a:pPr algn="ctr" fontAlgn="b"/>
                      <a:r>
                        <a:rPr lang="en-US" sz="1800" b="0" i="0" u="none" strike="noStrike" dirty="0">
                          <a:solidFill>
                            <a:srgbClr val="000000"/>
                          </a:solidFill>
                          <a:effectLst/>
                          <a:latin typeface="Calibri" panose="020F0502020204030204" pitchFamily="34" charset="0"/>
                        </a:rPr>
                        <a:t>Green</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33.3 5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54.5 %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18.2 %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6.1 %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100 %</a:t>
                      </a:r>
                      <a:endParaRPr lang="en-US" sz="1800" b="0" i="0" u="none" strike="noStrike" dirty="0">
                        <a:solidFill>
                          <a:srgbClr val="000000"/>
                        </a:solidFill>
                        <a:effectLst/>
                        <a:latin typeface="Calibri" panose="020F0502020204030204" pitchFamily="34" charset="0"/>
                      </a:endParaRPr>
                    </a:p>
                  </a:txBody>
                  <a:tcPr marL="9525" marR="9525" marT="9525" marB="0" anchor="ctr"/>
                </a:tc>
              </a:tr>
              <a:tr h="542688">
                <a:tc>
                  <a:txBody>
                    <a:bodyPr/>
                    <a:lstStyle/>
                    <a:p>
                      <a:pPr algn="ctr" fontAlgn="b"/>
                      <a:r>
                        <a:rPr lang="en-US" sz="1800" b="0" i="0" u="none" strike="noStrike" dirty="0">
                          <a:solidFill>
                            <a:srgbClr val="000000"/>
                          </a:solidFill>
                          <a:effectLst/>
                          <a:latin typeface="Calibri" panose="020F0502020204030204" pitchFamily="34" charset="0"/>
                        </a:rPr>
                        <a:t>Orange</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34.8 %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6.5 %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8.7</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95 %</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3" name="TextBox 2"/>
          <p:cNvSpPr txBox="1"/>
          <p:nvPr/>
        </p:nvSpPr>
        <p:spPr>
          <a:xfrm>
            <a:off x="2057400" y="5791200"/>
            <a:ext cx="7010400" cy="461665"/>
          </a:xfrm>
          <a:prstGeom prst="rect">
            <a:avLst/>
          </a:prstGeom>
          <a:noFill/>
        </p:spPr>
        <p:txBody>
          <a:bodyPr wrap="square" rtlCol="0">
            <a:spAutoFit/>
          </a:bodyPr>
          <a:lstStyle/>
          <a:p>
            <a:r>
              <a:rPr lang="en-US" sz="2400" dirty="0" smtClean="0">
                <a:solidFill>
                  <a:schemeClr val="accent2">
                    <a:lumMod val="75000"/>
                  </a:schemeClr>
                </a:solidFill>
              </a:rPr>
              <a:t>Team: 4 Greens, 2 Blues, and 1 Gold.</a:t>
            </a:r>
            <a:endParaRPr lang="en-US" sz="2400" dirty="0">
              <a:solidFill>
                <a:schemeClr val="accent2">
                  <a:lumMod val="75000"/>
                </a:schemeClr>
              </a:solidFill>
            </a:endParaRPr>
          </a:p>
        </p:txBody>
      </p:sp>
      <p:sp>
        <p:nvSpPr>
          <p:cNvPr id="5" name="TextBox 4"/>
          <p:cNvSpPr txBox="1"/>
          <p:nvPr/>
        </p:nvSpPr>
        <p:spPr>
          <a:xfrm>
            <a:off x="304800" y="6150114"/>
            <a:ext cx="7696200" cy="707886"/>
          </a:xfrm>
          <a:prstGeom prst="rect">
            <a:avLst/>
          </a:prstGeom>
          <a:noFill/>
        </p:spPr>
        <p:txBody>
          <a:bodyPr wrap="square" rtlCol="0">
            <a:spAutoFit/>
          </a:bodyPr>
          <a:lstStyle/>
          <a:p>
            <a:pPr algn="ctr"/>
            <a:r>
              <a:rPr lang="en-US" sz="2000" dirty="0" smtClean="0">
                <a:solidFill>
                  <a:srgbClr val="FF0000"/>
                </a:solidFill>
              </a:rPr>
              <a:t>Program provides opportunity for success for each communication style.</a:t>
            </a:r>
          </a:p>
          <a:p>
            <a:pPr algn="ctr"/>
            <a:r>
              <a:rPr lang="en-US" sz="2000" dirty="0" smtClean="0">
                <a:solidFill>
                  <a:srgbClr val="FF0000"/>
                </a:solidFill>
              </a:rPr>
              <a:t>Looking at Golds – maybe their desire for no interruptions!</a:t>
            </a:r>
            <a:endParaRPr lang="en-US" sz="20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the program works for all colors?</a:t>
            </a:r>
            <a:endParaRPr lang="en-US" dirty="0"/>
          </a:p>
        </p:txBody>
      </p:sp>
      <p:sp>
        <p:nvSpPr>
          <p:cNvPr id="4" name="Content Placeholder 3"/>
          <p:cNvSpPr txBox="1">
            <a:spLocks/>
          </p:cNvSpPr>
          <p:nvPr/>
        </p:nvSpPr>
        <p:spPr bwMode="auto">
          <a:xfrm>
            <a:off x="76200" y="1686426"/>
            <a:ext cx="4724400" cy="2352174"/>
          </a:xfrm>
          <a:prstGeom prst="rect">
            <a:avLst/>
          </a:prstGeom>
          <a:solidFill>
            <a:srgbClr val="75B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700" b="1" dirty="0" smtClean="0"/>
          </a:p>
          <a:p>
            <a:pPr marL="0" indent="0">
              <a:buFont typeface="Arial" panose="020B0604020202020204" pitchFamily="34" charset="0"/>
              <a:buNone/>
              <a:defRPr/>
            </a:pPr>
            <a:r>
              <a:rPr lang="en-US" sz="5000" b="1" dirty="0" smtClean="0"/>
              <a:t>BLUE COMMUNICATORS</a:t>
            </a:r>
            <a:endParaRPr lang="en-US" dirty="0" smtClean="0"/>
          </a:p>
          <a:p>
            <a:pPr marL="0" indent="0">
              <a:buFont typeface="Arial" panose="020B0604020202020204" pitchFamily="34" charset="0"/>
              <a:buNone/>
              <a:defRPr/>
            </a:pPr>
            <a:endParaRPr lang="en-US" sz="4900" dirty="0" smtClean="0"/>
          </a:p>
          <a:p>
            <a:pPr>
              <a:defRPr/>
            </a:pPr>
            <a:r>
              <a:rPr lang="en-US" sz="5000" dirty="0" smtClean="0"/>
              <a:t>Lab is a Community</a:t>
            </a:r>
          </a:p>
          <a:p>
            <a:pPr>
              <a:defRPr/>
            </a:pPr>
            <a:r>
              <a:rPr lang="en-US" sz="5000" dirty="0" smtClean="0"/>
              <a:t>Daily Contact with Teacher/TAs/Tutors</a:t>
            </a:r>
          </a:p>
          <a:p>
            <a:pPr>
              <a:defRPr/>
            </a:pPr>
            <a:r>
              <a:rPr lang="en-US" sz="5000" dirty="0" smtClean="0"/>
              <a:t>Geared for group work </a:t>
            </a:r>
          </a:p>
          <a:p>
            <a:pPr>
              <a:defRPr/>
            </a:pPr>
            <a:r>
              <a:rPr lang="en-US" sz="5000" dirty="0" smtClean="0"/>
              <a:t>Detailed Maps</a:t>
            </a:r>
          </a:p>
          <a:p>
            <a:pPr marL="0" indent="0">
              <a:buNone/>
              <a:defRPr/>
            </a:pPr>
            <a:r>
              <a:rPr lang="en-US" dirty="0" smtClean="0"/>
              <a:t>	 </a:t>
            </a:r>
          </a:p>
          <a:p>
            <a:pPr marL="0" indent="0">
              <a:buNone/>
              <a:defRPr/>
            </a:pPr>
            <a:endParaRPr lang="en-US" dirty="0" smtClean="0"/>
          </a:p>
          <a:p>
            <a:pPr marL="0" indent="0">
              <a:buFont typeface="Arial" panose="020B0604020202020204" pitchFamily="34" charset="0"/>
              <a:buNone/>
              <a:defRPr/>
            </a:pPr>
            <a:r>
              <a:rPr lang="en-US" sz="4900" dirty="0" smtClean="0"/>
              <a:t>Frustrated by: Lack of Communication </a:t>
            </a:r>
          </a:p>
          <a:p>
            <a:pPr>
              <a:defRPr/>
            </a:pPr>
            <a:endParaRPr lang="en-US" dirty="0" smtClean="0"/>
          </a:p>
          <a:p>
            <a:pPr>
              <a:defRPr/>
            </a:pPr>
            <a:endParaRPr lang="en-US" dirty="0"/>
          </a:p>
        </p:txBody>
      </p:sp>
      <p:sp>
        <p:nvSpPr>
          <p:cNvPr id="5" name="Content Placeholder 3"/>
          <p:cNvSpPr txBox="1">
            <a:spLocks/>
          </p:cNvSpPr>
          <p:nvPr/>
        </p:nvSpPr>
        <p:spPr bwMode="auto">
          <a:xfrm>
            <a:off x="4800600" y="1686426"/>
            <a:ext cx="4267200" cy="2352174"/>
          </a:xfrm>
          <a:prstGeom prst="rect">
            <a:avLst/>
          </a:prstGeom>
          <a:solidFill>
            <a:srgbClr val="EFC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500" b="1" dirty="0" smtClean="0"/>
          </a:p>
          <a:p>
            <a:pPr marL="0" indent="0">
              <a:buFont typeface="Arial" panose="020B0604020202020204" pitchFamily="34" charset="0"/>
              <a:buNone/>
              <a:defRPr/>
            </a:pPr>
            <a:r>
              <a:rPr lang="en-US" sz="2900" b="1" dirty="0" smtClean="0"/>
              <a:t>GOLD COMMUNICATORS</a:t>
            </a:r>
            <a:r>
              <a:rPr lang="en-US" sz="2900" dirty="0" smtClean="0"/>
              <a:t> </a:t>
            </a:r>
          </a:p>
          <a:p>
            <a:pPr marL="0" indent="0">
              <a:buFont typeface="Arial" panose="020B0604020202020204" pitchFamily="34" charset="0"/>
              <a:buNone/>
              <a:defRPr/>
            </a:pPr>
            <a:endParaRPr lang="en-US" sz="2900" dirty="0" smtClean="0"/>
          </a:p>
          <a:p>
            <a:pPr>
              <a:defRPr/>
            </a:pPr>
            <a:r>
              <a:rPr lang="en-US" sz="2900" dirty="0" smtClean="0"/>
              <a:t>Rewarded for Prior Mastery	 </a:t>
            </a:r>
          </a:p>
          <a:p>
            <a:pPr>
              <a:defRPr/>
            </a:pPr>
            <a:r>
              <a:rPr lang="en-US" sz="2900" dirty="0" smtClean="0"/>
              <a:t>Options for Learning (HW, Study Plan, Tutors, Etc.)</a:t>
            </a:r>
          </a:p>
          <a:p>
            <a:pPr>
              <a:defRPr/>
            </a:pPr>
            <a:r>
              <a:rPr lang="en-US" sz="2900" dirty="0" smtClean="0"/>
              <a:t>Detailed Maps</a:t>
            </a:r>
          </a:p>
          <a:p>
            <a:pPr marL="0" indent="0">
              <a:buFont typeface="Arial" panose="020B0604020202020204" pitchFamily="34" charset="0"/>
              <a:buNone/>
              <a:defRPr/>
            </a:pPr>
            <a:endParaRPr lang="en-US" sz="2900" dirty="0"/>
          </a:p>
          <a:p>
            <a:pPr marL="0" indent="0">
              <a:buFont typeface="Arial" panose="020B0604020202020204" pitchFamily="34" charset="0"/>
              <a:buNone/>
              <a:defRPr/>
            </a:pPr>
            <a:r>
              <a:rPr lang="en-US" sz="2900" dirty="0" smtClean="0"/>
              <a:t>Frustrated by: Routine  </a:t>
            </a:r>
            <a:r>
              <a:rPr lang="en-US" dirty="0" smtClean="0"/>
              <a:t>	 </a:t>
            </a:r>
          </a:p>
          <a:p>
            <a:pPr>
              <a:defRPr/>
            </a:pPr>
            <a:endParaRPr lang="en-US" dirty="0"/>
          </a:p>
        </p:txBody>
      </p:sp>
      <p:sp>
        <p:nvSpPr>
          <p:cNvPr id="6" name="Content Placeholder 3"/>
          <p:cNvSpPr txBox="1">
            <a:spLocks/>
          </p:cNvSpPr>
          <p:nvPr/>
        </p:nvSpPr>
        <p:spPr bwMode="auto">
          <a:xfrm>
            <a:off x="114300" y="4104775"/>
            <a:ext cx="4686300" cy="2600826"/>
          </a:xfrm>
          <a:prstGeom prst="rect">
            <a:avLst/>
          </a:prstGeom>
          <a:solidFill>
            <a:srgbClr val="25C14E"/>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4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2500" b="1" dirty="0" smtClean="0"/>
          </a:p>
          <a:p>
            <a:pPr marL="0" indent="0">
              <a:buFont typeface="Arial" panose="020B0604020202020204" pitchFamily="34" charset="0"/>
              <a:buNone/>
              <a:defRPr/>
            </a:pPr>
            <a:r>
              <a:rPr lang="en-US" sz="4000" b="1" dirty="0" smtClean="0"/>
              <a:t>GREEN COMMUNICATORS</a:t>
            </a:r>
          </a:p>
          <a:p>
            <a:pPr marL="0" indent="0">
              <a:buFont typeface="Arial" panose="020B0604020202020204" pitchFamily="34" charset="0"/>
              <a:buNone/>
              <a:defRPr/>
            </a:pPr>
            <a:endParaRPr lang="en-US" sz="4000" dirty="0" smtClean="0"/>
          </a:p>
          <a:p>
            <a:pPr>
              <a:defRPr/>
            </a:pPr>
            <a:r>
              <a:rPr lang="en-US" sz="4000" dirty="0" smtClean="0"/>
              <a:t>Detailed Maps</a:t>
            </a:r>
          </a:p>
          <a:p>
            <a:pPr>
              <a:defRPr/>
            </a:pPr>
            <a:r>
              <a:rPr lang="en-US" sz="4000" dirty="0" smtClean="0"/>
              <a:t>Can work on their own and get help only when needed</a:t>
            </a:r>
          </a:p>
          <a:p>
            <a:pPr>
              <a:defRPr/>
            </a:pPr>
            <a:r>
              <a:rPr lang="en-US" sz="4000" dirty="0" smtClean="0"/>
              <a:t>Quiz gives objective/HW gives details </a:t>
            </a:r>
          </a:p>
          <a:p>
            <a:pPr>
              <a:defRPr/>
            </a:pPr>
            <a:endParaRPr lang="en-US" sz="4000" b="1" dirty="0"/>
          </a:p>
          <a:p>
            <a:pPr marL="0" indent="0">
              <a:buNone/>
              <a:defRPr/>
            </a:pPr>
            <a:r>
              <a:rPr lang="en-US" sz="4000" dirty="0" smtClean="0"/>
              <a:t>Frustrated by: Lack of Structure</a:t>
            </a:r>
          </a:p>
          <a:p>
            <a:pPr marL="0" indent="0">
              <a:buFont typeface="Arial" panose="020B0604020202020204" pitchFamily="34" charset="0"/>
              <a:buNone/>
              <a:defRPr/>
            </a:pPr>
            <a:r>
              <a:rPr lang="en-US" sz="4000" dirty="0" smtClean="0"/>
              <a:t>	 </a:t>
            </a:r>
            <a:r>
              <a:rPr lang="en-US" sz="3400" dirty="0" smtClean="0"/>
              <a:t>	 </a:t>
            </a:r>
          </a:p>
          <a:p>
            <a:pPr>
              <a:defRPr/>
            </a:pPr>
            <a:endParaRPr lang="en-US" dirty="0" smtClean="0"/>
          </a:p>
          <a:p>
            <a:pPr>
              <a:defRPr/>
            </a:pPr>
            <a:endParaRPr lang="en-US" dirty="0"/>
          </a:p>
        </p:txBody>
      </p:sp>
      <p:sp>
        <p:nvSpPr>
          <p:cNvPr id="7" name="Content Placeholder 3"/>
          <p:cNvSpPr txBox="1">
            <a:spLocks/>
          </p:cNvSpPr>
          <p:nvPr/>
        </p:nvSpPr>
        <p:spPr bwMode="auto">
          <a:xfrm>
            <a:off x="4791777" y="4104773"/>
            <a:ext cx="4267200" cy="2600827"/>
          </a:xfrm>
          <a:prstGeom prst="rect">
            <a:avLst/>
          </a:prstGeom>
          <a:solidFill>
            <a:srgbClr val="F78C2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700" b="1" dirty="0" smtClean="0"/>
          </a:p>
          <a:p>
            <a:pPr marL="0" indent="0">
              <a:buFont typeface="Arial" panose="020B0604020202020204" pitchFamily="34" charset="0"/>
              <a:buNone/>
              <a:defRPr/>
            </a:pPr>
            <a:r>
              <a:rPr lang="en-US" sz="3400" b="1" dirty="0" smtClean="0"/>
              <a:t>ORANGE COMMUNICATORS </a:t>
            </a:r>
          </a:p>
          <a:p>
            <a:pPr marL="0" indent="0">
              <a:buFont typeface="Arial" panose="020B0604020202020204" pitchFamily="34" charset="0"/>
              <a:buNone/>
              <a:defRPr/>
            </a:pPr>
            <a:r>
              <a:rPr lang="en-US" dirty="0" smtClean="0"/>
              <a:t> </a:t>
            </a:r>
            <a:endParaRPr lang="en-US" sz="3400" dirty="0" smtClean="0"/>
          </a:p>
          <a:p>
            <a:pPr>
              <a:defRPr/>
            </a:pPr>
            <a:r>
              <a:rPr lang="en-US" sz="3400" dirty="0" smtClean="0"/>
              <a:t>Options for Learning (HW, Study Plan, Tutors, Etc.)</a:t>
            </a:r>
          </a:p>
          <a:p>
            <a:pPr>
              <a:defRPr/>
            </a:pPr>
            <a:r>
              <a:rPr lang="en-US" sz="3400" dirty="0" smtClean="0"/>
              <a:t>Lab allows Music/Headphones, movement</a:t>
            </a:r>
          </a:p>
          <a:p>
            <a:pPr>
              <a:defRPr/>
            </a:pPr>
            <a:r>
              <a:rPr lang="en-US" sz="3400" dirty="0" smtClean="0"/>
              <a:t>Flexibility in lab times  </a:t>
            </a:r>
          </a:p>
          <a:p>
            <a:pPr>
              <a:defRPr/>
            </a:pPr>
            <a:endParaRPr lang="en-US" sz="3400" b="1" dirty="0"/>
          </a:p>
          <a:p>
            <a:pPr marL="0" indent="0">
              <a:buNone/>
              <a:defRPr/>
            </a:pPr>
            <a:r>
              <a:rPr lang="en-US" sz="3400" dirty="0" smtClean="0"/>
              <a:t>Frustrated by: Too Much Structure	</a:t>
            </a:r>
          </a:p>
        </p:txBody>
      </p:sp>
    </p:spTree>
    <p:extLst>
      <p:ext uri="{BB962C8B-B14F-4D97-AF65-F5344CB8AC3E}">
        <p14:creationId xmlns:p14="http://schemas.microsoft.com/office/powerpoint/2010/main" val="2708737758"/>
      </p:ext>
    </p:extLst>
  </p:cSld>
  <p:clrMapOvr>
    <a:masterClrMapping/>
  </p:clrMapOvr>
  <p:transition spd="med" advClick="0" advTm="20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VARK Learning Styles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789672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02337"/>
            <a:ext cx="68389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13077"/>
      </p:ext>
    </p:extLst>
  </p:cSld>
  <p:clrMapOvr>
    <a:masterClrMapping/>
  </p:clrMapOvr>
  <p:transition spd="med" advClick="0" advTm="20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VARK Learning Styles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7315200" cy="48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6489451"/>
            <a:ext cx="38576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256595"/>
      </p:ext>
    </p:extLst>
  </p:cSld>
  <p:clrMapOvr>
    <a:masterClrMapping/>
  </p:clrMapOvr>
  <p:transition spd="med" advClick="0" advTm="20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VARK Study Strategies</a:t>
            </a:r>
          </a:p>
        </p:txBody>
      </p:sp>
      <p:sp>
        <p:nvSpPr>
          <p:cNvPr id="5" name="Content Placeholder 3"/>
          <p:cNvSpPr>
            <a:spLocks noGrp="1"/>
          </p:cNvSpPr>
          <p:nvPr>
            <p:ph idx="1"/>
          </p:nvPr>
        </p:nvSpPr>
        <p:spPr>
          <a:xfrm>
            <a:off x="457200" y="1752600"/>
            <a:ext cx="4191000" cy="4191000"/>
          </a:xfrm>
          <a:ln w="12700">
            <a:solidFill>
              <a:schemeClr val="tx1"/>
            </a:solidFill>
          </a:ln>
        </p:spPr>
        <p:txBody>
          <a:bodyPr>
            <a:normAutofit fontScale="55000" lnSpcReduction="20000"/>
          </a:bodyPr>
          <a:lstStyle/>
          <a:p>
            <a:pPr marL="0" indent="0" algn="ctr">
              <a:buFont typeface="Arial" panose="020B0604020202020204" pitchFamily="34" charset="0"/>
              <a:buNone/>
              <a:defRPr/>
            </a:pPr>
            <a:r>
              <a:rPr lang="en-US" b="1" dirty="0" smtClean="0"/>
              <a:t>Aural Learner</a:t>
            </a:r>
          </a:p>
          <a:p>
            <a:pPr>
              <a:defRPr/>
            </a:pPr>
            <a:endParaRPr lang="en-US" dirty="0"/>
          </a:p>
          <a:p>
            <a:pPr>
              <a:lnSpc>
                <a:spcPct val="120000"/>
              </a:lnSpc>
              <a:defRPr/>
            </a:pPr>
            <a:r>
              <a:rPr lang="en-US" dirty="0" smtClean="0"/>
              <a:t>Read your notes aloud.</a:t>
            </a:r>
          </a:p>
          <a:p>
            <a:pPr>
              <a:lnSpc>
                <a:spcPct val="120000"/>
              </a:lnSpc>
              <a:defRPr/>
            </a:pPr>
            <a:r>
              <a:rPr lang="en-US" dirty="0" smtClean="0"/>
              <a:t>Record your notes.</a:t>
            </a:r>
          </a:p>
          <a:p>
            <a:pPr>
              <a:lnSpc>
                <a:spcPct val="120000"/>
              </a:lnSpc>
              <a:defRPr/>
            </a:pPr>
            <a:r>
              <a:rPr lang="en-US" dirty="0" smtClean="0"/>
              <a:t>Create songs to remember. </a:t>
            </a:r>
            <a:r>
              <a:rPr lang="en-US" dirty="0" smtClean="0">
                <a:solidFill>
                  <a:srgbClr val="FF0000"/>
                </a:solidFill>
              </a:rPr>
              <a:t>(</a:t>
            </a:r>
            <a:r>
              <a:rPr lang="en-US" dirty="0" err="1" smtClean="0">
                <a:solidFill>
                  <a:srgbClr val="FF0000"/>
                </a:solidFill>
              </a:rPr>
              <a:t>Youtube</a:t>
            </a:r>
            <a:r>
              <a:rPr lang="en-US" dirty="0" smtClean="0">
                <a:solidFill>
                  <a:srgbClr val="FF0000"/>
                </a:solidFill>
              </a:rPr>
              <a:t>)</a:t>
            </a:r>
          </a:p>
          <a:p>
            <a:pPr>
              <a:lnSpc>
                <a:spcPct val="120000"/>
              </a:lnSpc>
              <a:defRPr/>
            </a:pPr>
            <a:r>
              <a:rPr lang="en-US" dirty="0" smtClean="0"/>
              <a:t>Realize that your notes may be incomplete, you may become so involved in listening that you forget to take complete notes.  </a:t>
            </a:r>
            <a:r>
              <a:rPr lang="en-US" dirty="0" smtClean="0">
                <a:solidFill>
                  <a:srgbClr val="FF0000"/>
                </a:solidFill>
              </a:rPr>
              <a:t>(Multiple resources to include </a:t>
            </a:r>
            <a:r>
              <a:rPr lang="en-US" dirty="0" err="1" smtClean="0">
                <a:solidFill>
                  <a:srgbClr val="FF0000"/>
                </a:solidFill>
              </a:rPr>
              <a:t>Mimio</a:t>
            </a:r>
            <a:r>
              <a:rPr lang="en-US" dirty="0" smtClean="0">
                <a:solidFill>
                  <a:srgbClr val="FF0000"/>
                </a:solidFill>
              </a:rPr>
              <a:t>/Study Plan/videos etc.)</a:t>
            </a:r>
            <a:endParaRPr lang="en-US" dirty="0">
              <a:solidFill>
                <a:srgbClr val="FF0000"/>
              </a:solidFill>
            </a:endParaRPr>
          </a:p>
        </p:txBody>
      </p:sp>
      <p:sp>
        <p:nvSpPr>
          <p:cNvPr id="6" name="Content Placeholder 3"/>
          <p:cNvSpPr txBox="1">
            <a:spLocks/>
          </p:cNvSpPr>
          <p:nvPr/>
        </p:nvSpPr>
        <p:spPr>
          <a:xfrm>
            <a:off x="4876800" y="1752600"/>
            <a:ext cx="4040188" cy="4038600"/>
          </a:xfrm>
          <a:prstGeom prst="rect">
            <a:avLst/>
          </a:prstGeom>
          <a:solidFill>
            <a:schemeClr val="bg1"/>
          </a:solidFill>
          <a:ln>
            <a:solidFill>
              <a:schemeClr val="tx1"/>
            </a:solidFill>
          </a:ln>
        </p:spPr>
        <p:txBody>
          <a:bodyP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1800" b="1" dirty="0" smtClean="0"/>
              <a:t>Visual Learner</a:t>
            </a:r>
          </a:p>
          <a:p>
            <a:pPr marL="0" indent="0">
              <a:buFont typeface="Arial" panose="020B0604020202020204" pitchFamily="34" charset="0"/>
              <a:buNone/>
              <a:defRPr/>
            </a:pPr>
            <a:endParaRPr lang="en-US" sz="1800" dirty="0" smtClean="0"/>
          </a:p>
          <a:p>
            <a:pPr>
              <a:defRPr/>
            </a:pPr>
            <a:r>
              <a:rPr lang="en-US" sz="1800" dirty="0" smtClean="0"/>
              <a:t>Convert your lecture notes to a visual format.</a:t>
            </a:r>
          </a:p>
          <a:p>
            <a:pPr>
              <a:defRPr/>
            </a:pPr>
            <a:r>
              <a:rPr lang="en-US" sz="1800" dirty="0" smtClean="0"/>
              <a:t>Study the placement of items, </a:t>
            </a:r>
            <a:r>
              <a:rPr lang="en-US" sz="1800" dirty="0" smtClean="0">
                <a:solidFill>
                  <a:srgbClr val="FF0000"/>
                </a:solidFill>
              </a:rPr>
              <a:t>colors, </a:t>
            </a:r>
            <a:r>
              <a:rPr lang="en-US" sz="1800" dirty="0" smtClean="0"/>
              <a:t>and shapes in your text book.</a:t>
            </a:r>
          </a:p>
          <a:p>
            <a:pPr>
              <a:defRPr/>
            </a:pPr>
            <a:r>
              <a:rPr lang="en-US" sz="1800" dirty="0" smtClean="0"/>
              <a:t>Put concepts into flow charts, diagrams, or graphs.</a:t>
            </a:r>
          </a:p>
          <a:p>
            <a:pPr>
              <a:defRPr/>
            </a:pPr>
            <a:r>
              <a:rPr lang="en-US" sz="1800" dirty="0" smtClean="0"/>
              <a:t>Use mind or concept mapping in your note taking.</a:t>
            </a:r>
          </a:p>
          <a:p>
            <a:pPr>
              <a:defRPr/>
            </a:pPr>
            <a:r>
              <a:rPr lang="en-US" sz="1800" dirty="0" smtClean="0"/>
              <a:t>Use videos to learn.  </a:t>
            </a:r>
            <a:r>
              <a:rPr lang="en-US" sz="1800" dirty="0" smtClean="0">
                <a:solidFill>
                  <a:srgbClr val="FF0000"/>
                </a:solidFill>
              </a:rPr>
              <a:t>(</a:t>
            </a:r>
            <a:r>
              <a:rPr lang="en-US" sz="1800" dirty="0" err="1" smtClean="0">
                <a:solidFill>
                  <a:srgbClr val="FF0000"/>
                </a:solidFill>
              </a:rPr>
              <a:t>MyLabsPlus</a:t>
            </a:r>
            <a:r>
              <a:rPr lang="en-US" sz="1800" dirty="0" smtClean="0">
                <a:solidFill>
                  <a:srgbClr val="FF0000"/>
                </a:solidFill>
              </a:rPr>
              <a:t>, </a:t>
            </a:r>
            <a:r>
              <a:rPr lang="en-US" sz="1800" dirty="0" err="1" smtClean="0">
                <a:solidFill>
                  <a:srgbClr val="FF0000"/>
                </a:solidFill>
              </a:rPr>
              <a:t>KhanAcademy</a:t>
            </a:r>
            <a:r>
              <a:rPr lang="en-US" sz="1800" dirty="0" smtClean="0">
                <a:solidFill>
                  <a:srgbClr val="FF0000"/>
                </a:solidFill>
              </a:rPr>
              <a:t>, </a:t>
            </a:r>
            <a:r>
              <a:rPr lang="en-US" sz="1800" dirty="0" err="1" smtClean="0">
                <a:solidFill>
                  <a:srgbClr val="FF0000"/>
                </a:solidFill>
              </a:rPr>
              <a:t>Youtube</a:t>
            </a:r>
            <a:r>
              <a:rPr lang="en-US" sz="1800" dirty="0" smtClean="0">
                <a:solidFill>
                  <a:srgbClr val="FF0000"/>
                </a:solidFill>
              </a:rPr>
              <a:t>)</a:t>
            </a:r>
            <a:endParaRPr lang="en-US" sz="18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TAD BIT</a:t>
            </a:r>
            <a:endParaRPr lang="en-US" dirty="0"/>
          </a:p>
        </p:txBody>
      </p:sp>
      <p:sp>
        <p:nvSpPr>
          <p:cNvPr id="3" name="Content Placeholder 2"/>
          <p:cNvSpPr>
            <a:spLocks noGrp="1"/>
          </p:cNvSpPr>
          <p:nvPr>
            <p:ph idx="1"/>
          </p:nvPr>
        </p:nvSpPr>
        <p:spPr/>
        <p:txBody>
          <a:bodyPr/>
          <a:lstStyle/>
          <a:p>
            <a:r>
              <a:rPr lang="en-US" sz="2800" dirty="0" smtClean="0"/>
              <a:t>Two week extension course offered at the end of the term to students that failed the course with a grade in the 60s.  Consideration is given to those that have overall average in the 50s if passing prior to final examination.</a:t>
            </a:r>
          </a:p>
          <a:p>
            <a:r>
              <a:rPr lang="en-US" sz="2800" dirty="0" smtClean="0"/>
              <a:t>21 / 30 students were successful. </a:t>
            </a:r>
          </a:p>
          <a:p>
            <a:r>
              <a:rPr lang="en-US" sz="2800" dirty="0" smtClean="0"/>
              <a:t>4 students were allowed into 393/1414 using holistic counseling.</a:t>
            </a:r>
          </a:p>
          <a:p>
            <a:pPr lvl="1"/>
            <a:r>
              <a:rPr lang="en-US" dirty="0" smtClean="0"/>
              <a:t>3 were successful </a:t>
            </a:r>
          </a:p>
          <a:p>
            <a:pPr lvl="1"/>
            <a:r>
              <a:rPr lang="en-US" dirty="0" smtClean="0"/>
              <a:t>1 is currently enrolled.</a:t>
            </a:r>
            <a:endParaRPr lang="en-US" dirty="0"/>
          </a:p>
        </p:txBody>
      </p:sp>
    </p:spTree>
    <p:extLst>
      <p:ext uri="{BB962C8B-B14F-4D97-AF65-F5344CB8AC3E}">
        <p14:creationId xmlns:p14="http://schemas.microsoft.com/office/powerpoint/2010/main" val="2016574575"/>
      </p:ext>
    </p:extLst>
  </p:cSld>
  <p:clrMapOvr>
    <a:masterClrMapping/>
  </p:clrMapOvr>
  <p:transition spd="med" advClick="0" advTm="20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VARK Study Strategies</a:t>
            </a:r>
          </a:p>
        </p:txBody>
      </p:sp>
      <p:sp>
        <p:nvSpPr>
          <p:cNvPr id="4" name="Content Placeholder 3"/>
          <p:cNvSpPr>
            <a:spLocks noGrp="1"/>
          </p:cNvSpPr>
          <p:nvPr>
            <p:ph idx="1"/>
          </p:nvPr>
        </p:nvSpPr>
        <p:spPr>
          <a:xfrm>
            <a:off x="228600" y="1895475"/>
            <a:ext cx="4038600" cy="4200525"/>
          </a:xfrm>
          <a:ln>
            <a:solidFill>
              <a:schemeClr val="tx1"/>
            </a:solidFill>
          </a:ln>
        </p:spPr>
        <p:txBody>
          <a:bodyPr>
            <a:normAutofit lnSpcReduction="10000"/>
          </a:bodyPr>
          <a:lstStyle/>
          <a:p>
            <a:pPr marL="0" indent="0" algn="ctr">
              <a:buFont typeface="Arial" panose="020B0604020202020204" pitchFamily="34" charset="0"/>
              <a:buNone/>
              <a:defRPr/>
            </a:pPr>
            <a:r>
              <a:rPr lang="en-US" sz="1800" b="1" dirty="0" smtClean="0"/>
              <a:t>Read/Write Learner</a:t>
            </a:r>
          </a:p>
          <a:p>
            <a:pPr>
              <a:defRPr/>
            </a:pPr>
            <a:endParaRPr lang="en-US" sz="1800" dirty="0"/>
          </a:p>
          <a:p>
            <a:pPr>
              <a:defRPr/>
            </a:pPr>
            <a:r>
              <a:rPr lang="en-US" sz="1800" dirty="0" smtClean="0"/>
              <a:t>Write your lecture notes out by hand, then type them up when you get home. </a:t>
            </a:r>
            <a:r>
              <a:rPr lang="en-US" sz="1800" dirty="0" smtClean="0">
                <a:solidFill>
                  <a:srgbClr val="FF0000"/>
                </a:solidFill>
              </a:rPr>
              <a:t>(</a:t>
            </a:r>
            <a:r>
              <a:rPr lang="en-US" sz="1800" dirty="0" err="1" smtClean="0">
                <a:solidFill>
                  <a:srgbClr val="FF0000"/>
                </a:solidFill>
              </a:rPr>
              <a:t>Mimio</a:t>
            </a:r>
            <a:r>
              <a:rPr lang="en-US" sz="1800" dirty="0" smtClean="0">
                <a:solidFill>
                  <a:srgbClr val="FF0000"/>
                </a:solidFill>
              </a:rPr>
              <a:t>)</a:t>
            </a:r>
          </a:p>
          <a:p>
            <a:pPr>
              <a:defRPr/>
            </a:pPr>
            <a:r>
              <a:rPr lang="en-US" sz="1800" dirty="0" smtClean="0"/>
              <a:t>Use a structured note taking system like Cornell. </a:t>
            </a:r>
          </a:p>
          <a:p>
            <a:pPr>
              <a:defRPr/>
            </a:pPr>
            <a:r>
              <a:rPr lang="en-US" sz="1800" dirty="0" smtClean="0"/>
              <a:t>Put ideas and principles in different words. </a:t>
            </a:r>
            <a:r>
              <a:rPr lang="en-US" sz="1800" dirty="0" smtClean="0">
                <a:solidFill>
                  <a:srgbClr val="FF0000"/>
                </a:solidFill>
              </a:rPr>
              <a:t>(Diverse teachers/TAs/Tutors)</a:t>
            </a:r>
          </a:p>
          <a:p>
            <a:pPr>
              <a:defRPr/>
            </a:pPr>
            <a:r>
              <a:rPr lang="en-US" sz="1800" dirty="0" smtClean="0"/>
              <a:t>Translate graphs, and diagrams and charts into text.</a:t>
            </a:r>
          </a:p>
          <a:p>
            <a:pPr>
              <a:defRPr/>
            </a:pPr>
            <a:r>
              <a:rPr lang="en-US" sz="1800" dirty="0" smtClean="0"/>
              <a:t>Read your notes (silently) again and again. </a:t>
            </a:r>
          </a:p>
          <a:p>
            <a:pPr>
              <a:defRPr/>
            </a:pPr>
            <a:endParaRPr lang="en-US" sz="1800" dirty="0"/>
          </a:p>
        </p:txBody>
      </p:sp>
      <p:sp>
        <p:nvSpPr>
          <p:cNvPr id="5" name="Content Placeholder 3"/>
          <p:cNvSpPr txBox="1">
            <a:spLocks/>
          </p:cNvSpPr>
          <p:nvPr/>
        </p:nvSpPr>
        <p:spPr>
          <a:xfrm>
            <a:off x="4419600" y="1905000"/>
            <a:ext cx="4495800" cy="3886200"/>
          </a:xfrm>
          <a:prstGeom prst="rect">
            <a:avLst/>
          </a:prstGeom>
          <a:solidFill>
            <a:schemeClr val="bg1"/>
          </a:solidFill>
          <a:ln>
            <a:solidFill>
              <a:schemeClr val="tx1"/>
            </a:solidFill>
          </a:ln>
        </p:spPr>
        <p:txBody>
          <a:bodyPr>
            <a:normAutofit fontScale="6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b="1" dirty="0" smtClean="0"/>
              <a:t>Kinesthetic Learner</a:t>
            </a:r>
            <a:endParaRPr lang="en-US" b="1" dirty="0"/>
          </a:p>
          <a:p>
            <a:pPr marL="0" indent="0">
              <a:buNone/>
              <a:defRPr/>
            </a:pPr>
            <a:endParaRPr lang="en-US" dirty="0" smtClean="0"/>
          </a:p>
          <a:p>
            <a:pPr>
              <a:defRPr/>
            </a:pPr>
            <a:r>
              <a:rPr lang="en-US" dirty="0" smtClean="0"/>
              <a:t>Practice doing something to learn it </a:t>
            </a:r>
            <a:r>
              <a:rPr lang="en-US" dirty="0" smtClean="0">
                <a:solidFill>
                  <a:srgbClr val="FF0000"/>
                </a:solidFill>
              </a:rPr>
              <a:t>(I do, You do, we do)</a:t>
            </a:r>
          </a:p>
          <a:p>
            <a:pPr>
              <a:defRPr/>
            </a:pPr>
            <a:r>
              <a:rPr lang="en-US" dirty="0" smtClean="0"/>
              <a:t>Use photos and pictures to make ideas come to life. </a:t>
            </a:r>
            <a:r>
              <a:rPr lang="en-US" dirty="0" smtClean="0">
                <a:solidFill>
                  <a:srgbClr val="FF0000"/>
                </a:solidFill>
              </a:rPr>
              <a:t>(</a:t>
            </a:r>
            <a:r>
              <a:rPr lang="en-US" dirty="0" err="1" smtClean="0">
                <a:solidFill>
                  <a:srgbClr val="FF0000"/>
                </a:solidFill>
              </a:rPr>
              <a:t>Mimio</a:t>
            </a:r>
            <a:r>
              <a:rPr lang="en-US" dirty="0" smtClean="0">
                <a:solidFill>
                  <a:srgbClr val="FF0000"/>
                </a:solidFill>
              </a:rPr>
              <a:t>)</a:t>
            </a:r>
          </a:p>
          <a:p>
            <a:pPr>
              <a:defRPr/>
            </a:pPr>
            <a:r>
              <a:rPr lang="en-US" dirty="0" smtClean="0"/>
              <a:t>Manipulate objects/materials </a:t>
            </a:r>
            <a:r>
              <a:rPr lang="en-US" dirty="0" smtClean="0">
                <a:solidFill>
                  <a:srgbClr val="FF0000"/>
                </a:solidFill>
              </a:rPr>
              <a:t>(Patty paper) </a:t>
            </a:r>
          </a:p>
          <a:p>
            <a:pPr>
              <a:defRPr/>
            </a:pPr>
            <a:r>
              <a:rPr lang="en-US" dirty="0" smtClean="0"/>
              <a:t>Remember that your lecture notes will have real gaps if topics weren’t concrete or relevant to you.</a:t>
            </a:r>
            <a:r>
              <a:rPr lang="en-US" dirty="0" smtClean="0">
                <a:solidFill>
                  <a:srgbClr val="FF0000"/>
                </a:solidFill>
              </a:rPr>
              <a:t> (find real examples)</a:t>
            </a:r>
            <a:endParaRPr lang="en-US" dirty="0" smtClean="0"/>
          </a:p>
          <a:p>
            <a:pPr>
              <a:defRPr/>
            </a:pPr>
            <a:endParaRPr lang="en-US" dirty="0" smtClean="0"/>
          </a:p>
        </p:txBody>
      </p:sp>
    </p:spTree>
  </p:cSld>
  <p:clrMapOvr>
    <a:masterClrMapping/>
  </p:clrMapOvr>
  <p:transition spd="med" advClick="0" advTm="20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VARK Results Vs. Levels Completed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0585225"/>
              </p:ext>
            </p:extLst>
          </p:nvPr>
        </p:nvGraphicFramePr>
        <p:xfrm>
          <a:off x="381000" y="1828800"/>
          <a:ext cx="8381999" cy="3974200"/>
        </p:xfrm>
        <a:graphic>
          <a:graphicData uri="http://schemas.openxmlformats.org/drawingml/2006/table">
            <a:tbl>
              <a:tblPr firstRow="1" bandRow="1">
                <a:tableStyleId>{5C22544A-7EE6-4342-B048-85BDC9FD1C3A}</a:tableStyleId>
              </a:tblPr>
              <a:tblGrid>
                <a:gridCol w="1475380"/>
                <a:gridCol w="737690"/>
                <a:gridCol w="829901"/>
                <a:gridCol w="922112"/>
                <a:gridCol w="922112"/>
                <a:gridCol w="700805"/>
                <a:gridCol w="931333"/>
                <a:gridCol w="931333"/>
                <a:gridCol w="931333"/>
              </a:tblGrid>
              <a:tr h="546365">
                <a:tc rowSpan="2">
                  <a:txBody>
                    <a:bodyPr/>
                    <a:lstStyle/>
                    <a:p>
                      <a:pPr algn="ctr" fontAlgn="b"/>
                      <a:r>
                        <a:rPr lang="en-US" sz="1800" b="0" i="0" u="none" strike="noStrike" dirty="0">
                          <a:solidFill>
                            <a:srgbClr val="000000"/>
                          </a:solidFill>
                          <a:effectLst/>
                          <a:latin typeface="Calibri" panose="020F0502020204030204" pitchFamily="34" charset="0"/>
                        </a:rPr>
                        <a:t>VARK Survey</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r>
              <a:tr h="573934">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Enrolled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Passed</a:t>
                      </a:r>
                      <a:endParaRPr lang="en-US" sz="1800" b="0" i="0" u="none" strike="noStrike" dirty="0">
                        <a:solidFill>
                          <a:srgbClr val="000000"/>
                        </a:solidFill>
                        <a:effectLst/>
                        <a:latin typeface="Calibri" panose="020F0502020204030204" pitchFamily="34" charset="0"/>
                      </a:endParaRPr>
                    </a:p>
                  </a:txBody>
                  <a:tcPr marL="9525" marR="9525" marT="9525" marB="0" anchor="ctr"/>
                </a:tc>
              </a:tr>
              <a:tr h="573934">
                <a:tc>
                  <a:txBody>
                    <a:bodyPr/>
                    <a:lstStyle/>
                    <a:p>
                      <a:pPr algn="ctr" fontAlgn="b"/>
                      <a:r>
                        <a:rPr lang="en-US" sz="1800" b="0" i="0" u="none" strike="noStrike" dirty="0">
                          <a:solidFill>
                            <a:srgbClr val="000000"/>
                          </a:solidFill>
                          <a:effectLst/>
                          <a:latin typeface="Calibri" panose="020F0502020204030204" pitchFamily="34" charset="0"/>
                        </a:rPr>
                        <a:t>Visual Learners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15.4 %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53.8 %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23.1 %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7.7 %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100 %</a:t>
                      </a:r>
                      <a:endParaRPr lang="en-US" sz="1800" b="0" i="0" u="none" strike="noStrike" dirty="0">
                        <a:solidFill>
                          <a:srgbClr val="000000"/>
                        </a:solidFill>
                        <a:effectLst/>
                        <a:latin typeface="Calibri" panose="020F0502020204030204" pitchFamily="34" charset="0"/>
                      </a:endParaRPr>
                    </a:p>
                  </a:txBody>
                  <a:tcPr marL="9525" marR="9525" marT="9525" marB="0" anchor="ctr"/>
                </a:tc>
              </a:tr>
              <a:tr h="546365">
                <a:tc>
                  <a:txBody>
                    <a:bodyPr/>
                    <a:lstStyle/>
                    <a:p>
                      <a:pPr algn="ctr" fontAlgn="b"/>
                      <a:r>
                        <a:rPr lang="en-US" sz="1800" b="0" i="0" u="none" strike="noStrike" dirty="0">
                          <a:solidFill>
                            <a:srgbClr val="000000"/>
                          </a:solidFill>
                          <a:effectLst/>
                          <a:latin typeface="Calibri" panose="020F0502020204030204" pitchFamily="34" charset="0"/>
                        </a:rPr>
                        <a:t>Aural Learners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27.3 %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59.1 %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4.5 %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9.1 %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90.9 %</a:t>
                      </a:r>
                      <a:endParaRPr lang="en-US" sz="1800" b="0" i="0" u="none" strike="noStrike" dirty="0">
                        <a:solidFill>
                          <a:srgbClr val="000000"/>
                        </a:solidFill>
                        <a:effectLst/>
                        <a:latin typeface="Calibri" panose="020F0502020204030204" pitchFamily="34" charset="0"/>
                      </a:endParaRPr>
                    </a:p>
                  </a:txBody>
                  <a:tcPr marL="9525" marR="9525" marT="9525" marB="0" anchor="ctr"/>
                </a:tc>
              </a:tr>
              <a:tr h="573934">
                <a:tc>
                  <a:txBody>
                    <a:bodyPr/>
                    <a:lstStyle/>
                    <a:p>
                      <a:pPr algn="ctr" fontAlgn="b"/>
                      <a:r>
                        <a:rPr lang="en-US" sz="1800" b="0" i="0" u="none" strike="noStrike" dirty="0">
                          <a:solidFill>
                            <a:srgbClr val="000000"/>
                          </a:solidFill>
                          <a:effectLst/>
                          <a:latin typeface="Calibri" panose="020F0502020204030204" pitchFamily="34" charset="0"/>
                        </a:rPr>
                        <a:t>Read/Write Learners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smtClean="0">
                          <a:solidFill>
                            <a:srgbClr val="000000"/>
                          </a:solidFill>
                          <a:effectLst/>
                          <a:latin typeface="Calibri" panose="020F0502020204030204" pitchFamily="34" charset="0"/>
                        </a:rPr>
                        <a:t>29.7 </a:t>
                      </a:r>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58.1 %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9.5 %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1.4 %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1.4 %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97.2 %</a:t>
                      </a:r>
                      <a:endParaRPr lang="en-US" sz="1800" b="0" i="0" u="none" strike="noStrike" dirty="0">
                        <a:solidFill>
                          <a:srgbClr val="000000"/>
                        </a:solidFill>
                        <a:effectLst/>
                        <a:latin typeface="Calibri" panose="020F0502020204030204" pitchFamily="34" charset="0"/>
                      </a:endParaRPr>
                    </a:p>
                  </a:txBody>
                  <a:tcPr marL="9525" marR="9525" marT="9525" marB="0" anchor="ctr"/>
                </a:tc>
              </a:tr>
              <a:tr h="573934">
                <a:tc>
                  <a:txBody>
                    <a:bodyPr/>
                    <a:lstStyle/>
                    <a:p>
                      <a:pPr algn="ctr" fontAlgn="b"/>
                      <a:r>
                        <a:rPr lang="en-US" sz="1800" b="0" i="0" u="none" strike="noStrike" dirty="0">
                          <a:solidFill>
                            <a:srgbClr val="000000"/>
                          </a:solidFill>
                          <a:effectLst/>
                          <a:latin typeface="Calibri" panose="020F0502020204030204" pitchFamily="34" charset="0"/>
                        </a:rPr>
                        <a:t>Kinesthetic Learners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75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37.3 %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50.7 %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88.9 %</a:t>
                      </a:r>
                      <a:endParaRPr lang="en-US" sz="1800" b="0" i="0" u="none" strike="noStrike" dirty="0">
                        <a:solidFill>
                          <a:srgbClr val="000000"/>
                        </a:solidFill>
                        <a:effectLst/>
                        <a:latin typeface="Calibri" panose="020F0502020204030204" pitchFamily="34" charset="0"/>
                      </a:endParaRPr>
                    </a:p>
                  </a:txBody>
                  <a:tcPr marL="9525" marR="9525" marT="9525" marB="0" anchor="ctr"/>
                </a:tc>
              </a:tr>
              <a:tr h="573934">
                <a:tc>
                  <a:txBody>
                    <a:bodyPr/>
                    <a:lstStyle/>
                    <a:p>
                      <a:pPr algn="ctr" fontAlgn="b"/>
                      <a:r>
                        <a:rPr lang="en-US" sz="1800" b="0" i="0" u="none" strike="noStrike" dirty="0">
                          <a:solidFill>
                            <a:srgbClr val="000000"/>
                          </a:solidFill>
                          <a:effectLst/>
                          <a:latin typeface="Calibri" panose="020F0502020204030204" pitchFamily="34" charset="0"/>
                        </a:rPr>
                        <a:t>Multi-Modal Learners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39</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23.1 %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48.7 %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10.3</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2.6 %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12.8 %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95.2 %</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3" name="TextBox 2"/>
          <p:cNvSpPr txBox="1"/>
          <p:nvPr/>
        </p:nvSpPr>
        <p:spPr>
          <a:xfrm>
            <a:off x="952500" y="6096000"/>
            <a:ext cx="7239000" cy="461665"/>
          </a:xfrm>
          <a:prstGeom prst="rect">
            <a:avLst/>
          </a:prstGeom>
          <a:noFill/>
        </p:spPr>
        <p:txBody>
          <a:bodyPr wrap="square" rtlCol="0">
            <a:spAutoFit/>
          </a:bodyPr>
          <a:lstStyle/>
          <a:p>
            <a:r>
              <a:rPr lang="en-US" sz="2400" dirty="0" smtClean="0">
                <a:solidFill>
                  <a:srgbClr val="FF0000"/>
                </a:solidFill>
              </a:rPr>
              <a:t>We thought there will be a clearly difference.</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pPr>
              <a:defRPr/>
            </a:pPr>
            <a:r>
              <a:rPr lang="en-US" dirty="0" smtClean="0"/>
              <a:t>Where we get our energy from?</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182" y="1676400"/>
            <a:ext cx="601563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420105"/>
      </p:ext>
    </p:extLst>
  </p:cSld>
  <p:clrMapOvr>
    <a:masterClrMapping/>
  </p:clrMapOvr>
  <p:transition spd="med" advClick="0" advTm="200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pPr>
              <a:defRPr/>
            </a:pPr>
            <a:r>
              <a:rPr lang="en-US" dirty="0" smtClean="0"/>
              <a:t>Where we get our energy from?</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23876"/>
            <a:ext cx="7754960" cy="297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59026"/>
            <a:ext cx="70008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170442"/>
      </p:ext>
    </p:extLst>
  </p:cSld>
  <p:clrMapOvr>
    <a:masterClrMapping/>
  </p:clrMapOvr>
  <p:transition spd="med" advClick="0" advTm="200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Where we get our energy from?</a:t>
            </a:r>
            <a:endParaRPr lang="en-US" dirty="0"/>
          </a:p>
        </p:txBody>
      </p:sp>
      <p:sp>
        <p:nvSpPr>
          <p:cNvPr id="4" name="Content Placeholder 3"/>
          <p:cNvSpPr>
            <a:spLocks noGrp="1"/>
          </p:cNvSpPr>
          <p:nvPr>
            <p:ph idx="1"/>
          </p:nvPr>
        </p:nvSpPr>
        <p:spPr>
          <a:xfrm>
            <a:off x="152400" y="1752600"/>
            <a:ext cx="4343400" cy="2743200"/>
          </a:xfrm>
          <a:ln>
            <a:solidFill>
              <a:schemeClr val="tx1"/>
            </a:solidFill>
          </a:ln>
        </p:spPr>
        <p:txBody>
          <a:bodyPr>
            <a:noAutofit/>
          </a:bodyPr>
          <a:lstStyle/>
          <a:p>
            <a:pPr marL="0" indent="0">
              <a:lnSpc>
                <a:spcPct val="90000"/>
              </a:lnSpc>
              <a:buFont typeface="Arial" panose="020B0604020202020204" pitchFamily="34" charset="0"/>
              <a:buNone/>
              <a:defRPr/>
            </a:pPr>
            <a:r>
              <a:rPr lang="en-US" sz="1800" b="1" dirty="0" smtClean="0"/>
              <a:t>	</a:t>
            </a:r>
            <a:r>
              <a:rPr lang="en-US" sz="2800" b="1" dirty="0" smtClean="0"/>
              <a:t>Extroverts  (E)</a:t>
            </a:r>
          </a:p>
          <a:p>
            <a:pPr marL="0" indent="0">
              <a:lnSpc>
                <a:spcPct val="90000"/>
              </a:lnSpc>
              <a:buFont typeface="Arial" panose="020B0604020202020204" pitchFamily="34" charset="0"/>
              <a:buNone/>
              <a:defRPr/>
            </a:pPr>
            <a:endParaRPr lang="en-US" sz="1800" dirty="0" smtClean="0"/>
          </a:p>
          <a:p>
            <a:pPr marL="0" indent="0">
              <a:buNone/>
              <a:defRPr/>
            </a:pPr>
            <a:r>
              <a:rPr lang="en-US" sz="1800" dirty="0" smtClean="0"/>
              <a:t>Energized by being around people</a:t>
            </a:r>
          </a:p>
          <a:p>
            <a:pPr marL="0" indent="0">
              <a:buNone/>
              <a:defRPr/>
            </a:pPr>
            <a:endParaRPr lang="en-US" sz="1800" dirty="0"/>
          </a:p>
          <a:p>
            <a:pPr>
              <a:defRPr/>
            </a:pPr>
            <a:r>
              <a:rPr lang="en-US" sz="1800" dirty="0" smtClean="0"/>
              <a:t>Encourage their enthusiasm</a:t>
            </a:r>
          </a:p>
          <a:p>
            <a:pPr>
              <a:defRPr/>
            </a:pPr>
            <a:r>
              <a:rPr lang="en-US" sz="1800" dirty="0" smtClean="0"/>
              <a:t>Allow them to talk things out</a:t>
            </a:r>
          </a:p>
          <a:p>
            <a:pPr>
              <a:defRPr/>
            </a:pPr>
            <a:r>
              <a:rPr lang="en-US" sz="1800" dirty="0" smtClean="0"/>
              <a:t>Let them dive right in</a:t>
            </a:r>
          </a:p>
          <a:p>
            <a:pPr>
              <a:defRPr/>
            </a:pPr>
            <a:r>
              <a:rPr lang="en-US" sz="1800" dirty="0" smtClean="0"/>
              <a:t>Offer them options</a:t>
            </a:r>
          </a:p>
          <a:p>
            <a:pPr>
              <a:defRPr/>
            </a:pPr>
            <a:endParaRPr lang="en-US" sz="1800" dirty="0"/>
          </a:p>
          <a:p>
            <a:pPr marL="0" indent="0">
              <a:buNone/>
              <a:defRPr/>
            </a:pPr>
            <a:endParaRPr lang="en-US" sz="1800" dirty="0" smtClean="0"/>
          </a:p>
        </p:txBody>
      </p:sp>
      <p:sp>
        <p:nvSpPr>
          <p:cNvPr id="5" name="Content Placeholder 5"/>
          <p:cNvSpPr txBox="1">
            <a:spLocks/>
          </p:cNvSpPr>
          <p:nvPr/>
        </p:nvSpPr>
        <p:spPr>
          <a:xfrm>
            <a:off x="4837112" y="1743777"/>
            <a:ext cx="4041775" cy="2752023"/>
          </a:xfrm>
          <a:prstGeom prst="rect">
            <a:avLst/>
          </a:prstGeom>
          <a:solidFill>
            <a:schemeClr val="bg1"/>
          </a:solidFill>
          <a:ln>
            <a:solidFill>
              <a:schemeClr val="tx1"/>
            </a:solidFill>
          </a:ln>
        </p:spPr>
        <p:txBody>
          <a:bodyPr>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anose="020B0604020202020204" pitchFamily="34" charset="0"/>
              <a:buNone/>
              <a:defRPr/>
            </a:pPr>
            <a:r>
              <a:rPr lang="en-US" sz="2900" b="1" dirty="0" smtClean="0"/>
              <a:t>Introverts (I)</a:t>
            </a:r>
          </a:p>
          <a:p>
            <a:pPr marL="0" indent="0">
              <a:lnSpc>
                <a:spcPct val="120000"/>
              </a:lnSpc>
              <a:buNone/>
              <a:defRPr/>
            </a:pPr>
            <a:endParaRPr lang="en-US" sz="1800" dirty="0" smtClean="0"/>
          </a:p>
          <a:p>
            <a:pPr marL="0" indent="0">
              <a:lnSpc>
                <a:spcPct val="120000"/>
              </a:lnSpc>
              <a:buNone/>
              <a:defRPr/>
            </a:pPr>
            <a:r>
              <a:rPr lang="en-US" sz="1800" dirty="0" smtClean="0"/>
              <a:t>Energized through reflection</a:t>
            </a:r>
          </a:p>
          <a:p>
            <a:pPr marL="0" indent="0">
              <a:lnSpc>
                <a:spcPct val="120000"/>
              </a:lnSpc>
              <a:buNone/>
              <a:defRPr/>
            </a:pPr>
            <a:endParaRPr lang="en-US" sz="1800" dirty="0"/>
          </a:p>
          <a:p>
            <a:pPr>
              <a:lnSpc>
                <a:spcPct val="120000"/>
              </a:lnSpc>
              <a:defRPr/>
            </a:pPr>
            <a:r>
              <a:rPr lang="en-US" sz="1800" dirty="0" smtClean="0"/>
              <a:t>Let them observe first</a:t>
            </a:r>
          </a:p>
          <a:p>
            <a:pPr>
              <a:lnSpc>
                <a:spcPct val="120000"/>
              </a:lnSpc>
              <a:defRPr/>
            </a:pPr>
            <a:r>
              <a:rPr lang="en-US" sz="1800" dirty="0" smtClean="0"/>
              <a:t>Give them time to think</a:t>
            </a:r>
          </a:p>
          <a:p>
            <a:pPr>
              <a:lnSpc>
                <a:spcPct val="120000"/>
              </a:lnSpc>
              <a:defRPr/>
            </a:pPr>
            <a:r>
              <a:rPr lang="en-US" sz="1800" dirty="0" smtClean="0"/>
              <a:t>Respect their introversion</a:t>
            </a:r>
          </a:p>
          <a:p>
            <a:pPr>
              <a:lnSpc>
                <a:spcPct val="120000"/>
              </a:lnSpc>
              <a:defRPr/>
            </a:pPr>
            <a:r>
              <a:rPr lang="en-US" sz="1800" dirty="0" smtClean="0"/>
              <a:t>Give them warning of changes</a:t>
            </a:r>
          </a:p>
          <a:p>
            <a:pPr>
              <a:defRPr/>
            </a:pPr>
            <a:endParaRPr lang="en-US" dirty="0"/>
          </a:p>
        </p:txBody>
      </p:sp>
      <p:sp>
        <p:nvSpPr>
          <p:cNvPr id="3" name="TextBox 2"/>
          <p:cNvSpPr txBox="1"/>
          <p:nvPr/>
        </p:nvSpPr>
        <p:spPr>
          <a:xfrm>
            <a:off x="990600" y="5944544"/>
            <a:ext cx="5638800" cy="461665"/>
          </a:xfrm>
          <a:prstGeom prst="rect">
            <a:avLst/>
          </a:prstGeom>
          <a:noFill/>
        </p:spPr>
        <p:txBody>
          <a:bodyPr wrap="square" rtlCol="0">
            <a:spAutoFit/>
          </a:bodyPr>
          <a:lstStyle/>
          <a:p>
            <a:r>
              <a:rPr lang="en-US" sz="2400" dirty="0" smtClean="0">
                <a:solidFill>
                  <a:schemeClr val="accent2">
                    <a:lumMod val="75000"/>
                  </a:schemeClr>
                </a:solidFill>
              </a:rPr>
              <a:t>Our team has 2 extroverts and 5 introverts.</a:t>
            </a:r>
            <a:endParaRPr lang="en-US" sz="2400" dirty="0">
              <a:solidFill>
                <a:schemeClr val="accent2">
                  <a:lumMod val="75000"/>
                </a:schemeClr>
              </a:solidFill>
            </a:endParaRPr>
          </a:p>
        </p:txBody>
      </p:sp>
      <p:sp>
        <p:nvSpPr>
          <p:cNvPr id="6" name="TextBox 5"/>
          <p:cNvSpPr txBox="1"/>
          <p:nvPr/>
        </p:nvSpPr>
        <p:spPr>
          <a:xfrm>
            <a:off x="914400" y="4632841"/>
            <a:ext cx="5638800" cy="1200329"/>
          </a:xfrm>
          <a:prstGeom prst="rect">
            <a:avLst/>
          </a:prstGeom>
          <a:noFill/>
        </p:spPr>
        <p:txBody>
          <a:bodyPr wrap="square" rtlCol="0">
            <a:spAutoFit/>
          </a:bodyPr>
          <a:lstStyle/>
          <a:p>
            <a:r>
              <a:rPr lang="en-US" sz="2400" dirty="0" smtClean="0">
                <a:solidFill>
                  <a:schemeClr val="accent2">
                    <a:lumMod val="75000"/>
                  </a:schemeClr>
                </a:solidFill>
              </a:rPr>
              <a:t>Our program supplies an environment where extroverts and introverts are comfortable.</a:t>
            </a:r>
            <a:endParaRPr lang="en-US" sz="2400" dirty="0">
              <a:solidFill>
                <a:schemeClr val="accent2">
                  <a:lumMod val="75000"/>
                </a:schemeClr>
              </a:solidFill>
            </a:endParaRPr>
          </a:p>
        </p:txBody>
      </p:sp>
      <p:sp>
        <p:nvSpPr>
          <p:cNvPr id="7" name="TextBox 6"/>
          <p:cNvSpPr txBox="1"/>
          <p:nvPr/>
        </p:nvSpPr>
        <p:spPr>
          <a:xfrm>
            <a:off x="4038599" y="6494283"/>
            <a:ext cx="3888950" cy="369332"/>
          </a:xfrm>
          <a:prstGeom prst="rect">
            <a:avLst/>
          </a:prstGeom>
          <a:noFill/>
        </p:spPr>
        <p:txBody>
          <a:bodyPr wrap="none" rtlCol="0">
            <a:spAutoFit/>
          </a:bodyPr>
          <a:lstStyle/>
          <a:p>
            <a:r>
              <a:rPr lang="en-US" dirty="0" smtClean="0"/>
              <a:t>Information from www.myersbriggs.org</a:t>
            </a: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How we gather information</a:t>
            </a:r>
          </a:p>
        </p:txBody>
      </p:sp>
      <p:sp>
        <p:nvSpPr>
          <p:cNvPr id="4" name="Content Placeholder 3"/>
          <p:cNvSpPr>
            <a:spLocks noGrp="1"/>
          </p:cNvSpPr>
          <p:nvPr>
            <p:ph idx="1"/>
          </p:nvPr>
        </p:nvSpPr>
        <p:spPr>
          <a:xfrm>
            <a:off x="304800" y="1814535"/>
            <a:ext cx="3810000" cy="2605065"/>
          </a:xfrm>
          <a:ln>
            <a:solidFill>
              <a:schemeClr val="tx1"/>
            </a:solidFill>
          </a:ln>
        </p:spPr>
        <p:txBody>
          <a:bodyPr>
            <a:normAutofit/>
          </a:bodyPr>
          <a:lstStyle/>
          <a:p>
            <a:pPr marL="0" indent="0" algn="ctr">
              <a:lnSpc>
                <a:spcPct val="90000"/>
              </a:lnSpc>
              <a:buFont typeface="Arial" panose="020B0604020202020204" pitchFamily="34" charset="0"/>
              <a:buNone/>
              <a:defRPr/>
            </a:pPr>
            <a:r>
              <a:rPr lang="en-US" sz="2800" b="1" dirty="0" smtClean="0"/>
              <a:t>Sensors (S)</a:t>
            </a:r>
            <a:endParaRPr lang="en-US" sz="2800" dirty="0" smtClean="0"/>
          </a:p>
          <a:p>
            <a:pPr marL="0" indent="0">
              <a:lnSpc>
                <a:spcPct val="90000"/>
              </a:lnSpc>
              <a:buNone/>
              <a:defRPr/>
            </a:pPr>
            <a:endParaRPr lang="en-US" sz="1800" dirty="0" smtClean="0"/>
          </a:p>
          <a:p>
            <a:pPr marL="0" indent="0">
              <a:lnSpc>
                <a:spcPct val="90000"/>
              </a:lnSpc>
              <a:buNone/>
              <a:defRPr/>
            </a:pPr>
            <a:r>
              <a:rPr lang="en-US" sz="1800" dirty="0" smtClean="0"/>
              <a:t>Process information through the five senses</a:t>
            </a:r>
          </a:p>
          <a:p>
            <a:pPr marL="0" indent="0">
              <a:lnSpc>
                <a:spcPct val="90000"/>
              </a:lnSpc>
              <a:buNone/>
              <a:defRPr/>
            </a:pPr>
            <a:endParaRPr lang="en-US" sz="1800" dirty="0"/>
          </a:p>
          <a:p>
            <a:pPr>
              <a:lnSpc>
                <a:spcPct val="90000"/>
              </a:lnSpc>
              <a:defRPr/>
            </a:pPr>
            <a:r>
              <a:rPr lang="en-US" sz="1800" dirty="0" smtClean="0"/>
              <a:t>Focus on the present</a:t>
            </a:r>
          </a:p>
          <a:p>
            <a:pPr>
              <a:lnSpc>
                <a:spcPct val="90000"/>
              </a:lnSpc>
              <a:defRPr/>
            </a:pPr>
            <a:r>
              <a:rPr lang="en-US" sz="1800" dirty="0" smtClean="0"/>
              <a:t>Factual</a:t>
            </a:r>
          </a:p>
          <a:p>
            <a:pPr>
              <a:lnSpc>
                <a:spcPct val="90000"/>
              </a:lnSpc>
              <a:defRPr/>
            </a:pPr>
            <a:r>
              <a:rPr lang="en-US" sz="1800" dirty="0" smtClean="0"/>
              <a:t>Concrete Thinkers</a:t>
            </a:r>
          </a:p>
        </p:txBody>
      </p:sp>
      <p:sp>
        <p:nvSpPr>
          <p:cNvPr id="5" name="Content Placeholder 5"/>
          <p:cNvSpPr txBox="1">
            <a:spLocks/>
          </p:cNvSpPr>
          <p:nvPr/>
        </p:nvSpPr>
        <p:spPr>
          <a:xfrm>
            <a:off x="4495800" y="1814535"/>
            <a:ext cx="4495800" cy="2605065"/>
          </a:xfrm>
          <a:prstGeom prst="rect">
            <a:avLst/>
          </a:prstGeom>
          <a:solidFill>
            <a:schemeClr val="bg1"/>
          </a:solidFill>
          <a:ln>
            <a:solidFill>
              <a:schemeClr val="tx1"/>
            </a:solidFill>
          </a:ln>
        </p:spPr>
        <p:txBody>
          <a:bodyPr>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Font typeface="Arial" panose="020B0604020202020204" pitchFamily="34" charset="0"/>
              <a:buNone/>
              <a:defRPr/>
            </a:pPr>
            <a:r>
              <a:rPr lang="en-US" sz="2800" b="1" dirty="0" err="1" smtClean="0"/>
              <a:t>Intuitives</a:t>
            </a:r>
            <a:r>
              <a:rPr lang="en-US" sz="2800" b="1" dirty="0" smtClean="0"/>
              <a:t> (N)</a:t>
            </a:r>
          </a:p>
          <a:p>
            <a:pPr marL="0" indent="0">
              <a:lnSpc>
                <a:spcPct val="110000"/>
              </a:lnSpc>
              <a:buNone/>
              <a:defRPr/>
            </a:pPr>
            <a:endParaRPr lang="en-US" sz="1800" dirty="0" smtClean="0"/>
          </a:p>
          <a:p>
            <a:pPr marL="0" indent="0">
              <a:lnSpc>
                <a:spcPct val="110000"/>
              </a:lnSpc>
              <a:buNone/>
              <a:defRPr/>
            </a:pPr>
            <a:r>
              <a:rPr lang="en-US" sz="1800" dirty="0" smtClean="0"/>
              <a:t>Process information through patterns &amp; impressions</a:t>
            </a:r>
          </a:p>
          <a:p>
            <a:pPr marL="0" indent="0">
              <a:lnSpc>
                <a:spcPct val="110000"/>
              </a:lnSpc>
              <a:buNone/>
              <a:defRPr/>
            </a:pPr>
            <a:endParaRPr lang="en-US" sz="1800" dirty="0"/>
          </a:p>
          <a:p>
            <a:pPr>
              <a:lnSpc>
                <a:spcPct val="110000"/>
              </a:lnSpc>
              <a:defRPr/>
            </a:pPr>
            <a:r>
              <a:rPr lang="en-US" sz="1800" dirty="0" smtClean="0"/>
              <a:t>Focus on the future</a:t>
            </a:r>
          </a:p>
          <a:p>
            <a:pPr>
              <a:lnSpc>
                <a:spcPct val="110000"/>
              </a:lnSpc>
              <a:defRPr/>
            </a:pPr>
            <a:r>
              <a:rPr lang="en-US" sz="1800" dirty="0" smtClean="0"/>
              <a:t>Focus on possibilities</a:t>
            </a:r>
          </a:p>
          <a:p>
            <a:pPr>
              <a:lnSpc>
                <a:spcPct val="110000"/>
              </a:lnSpc>
              <a:defRPr/>
            </a:pPr>
            <a:r>
              <a:rPr lang="en-US" sz="1800" dirty="0" smtClean="0"/>
              <a:t>Abstract Thinkers</a:t>
            </a:r>
          </a:p>
          <a:p>
            <a:pPr marL="0" indent="0">
              <a:lnSpc>
                <a:spcPct val="110000"/>
              </a:lnSpc>
              <a:buNone/>
              <a:defRPr/>
            </a:pPr>
            <a:endParaRPr lang="en-US" dirty="0"/>
          </a:p>
        </p:txBody>
      </p:sp>
      <p:sp>
        <p:nvSpPr>
          <p:cNvPr id="6" name="TextBox 5"/>
          <p:cNvSpPr txBox="1"/>
          <p:nvPr/>
        </p:nvSpPr>
        <p:spPr>
          <a:xfrm>
            <a:off x="926432" y="5943600"/>
            <a:ext cx="5638800" cy="461665"/>
          </a:xfrm>
          <a:prstGeom prst="rect">
            <a:avLst/>
          </a:prstGeom>
          <a:noFill/>
        </p:spPr>
        <p:txBody>
          <a:bodyPr wrap="square" rtlCol="0">
            <a:spAutoFit/>
          </a:bodyPr>
          <a:lstStyle/>
          <a:p>
            <a:r>
              <a:rPr lang="en-US" sz="2400" dirty="0" smtClean="0">
                <a:solidFill>
                  <a:schemeClr val="accent2">
                    <a:lumMod val="75000"/>
                  </a:schemeClr>
                </a:solidFill>
              </a:rPr>
              <a:t>Our team has 1 sensor and 6 </a:t>
            </a:r>
            <a:r>
              <a:rPr lang="en-US" sz="2400" dirty="0" err="1" smtClean="0">
                <a:solidFill>
                  <a:schemeClr val="accent2">
                    <a:lumMod val="75000"/>
                  </a:schemeClr>
                </a:solidFill>
              </a:rPr>
              <a:t>intuitives</a:t>
            </a:r>
            <a:r>
              <a:rPr lang="en-US" sz="2400" dirty="0" smtClean="0">
                <a:solidFill>
                  <a:schemeClr val="accent2">
                    <a:lumMod val="75000"/>
                  </a:schemeClr>
                </a:solidFill>
              </a:rPr>
              <a:t>.</a:t>
            </a:r>
            <a:endParaRPr lang="en-US" sz="2400" dirty="0">
              <a:solidFill>
                <a:schemeClr val="accent2">
                  <a:lumMod val="75000"/>
                </a:schemeClr>
              </a:solidFill>
            </a:endParaRPr>
          </a:p>
        </p:txBody>
      </p:sp>
      <p:sp>
        <p:nvSpPr>
          <p:cNvPr id="7" name="TextBox 6"/>
          <p:cNvSpPr txBox="1"/>
          <p:nvPr/>
        </p:nvSpPr>
        <p:spPr>
          <a:xfrm>
            <a:off x="914400" y="4648200"/>
            <a:ext cx="5638800" cy="1200329"/>
          </a:xfrm>
          <a:prstGeom prst="rect">
            <a:avLst/>
          </a:prstGeom>
          <a:noFill/>
        </p:spPr>
        <p:txBody>
          <a:bodyPr wrap="square" rtlCol="0">
            <a:spAutoFit/>
          </a:bodyPr>
          <a:lstStyle/>
          <a:p>
            <a:r>
              <a:rPr lang="en-US" sz="2400" dirty="0" smtClean="0">
                <a:solidFill>
                  <a:schemeClr val="accent2">
                    <a:lumMod val="75000"/>
                  </a:schemeClr>
                </a:solidFill>
              </a:rPr>
              <a:t>With many choices/resources, our program allows students to learn and communicate according to their needs.</a:t>
            </a:r>
            <a:endParaRPr lang="en-US" sz="2400" dirty="0">
              <a:solidFill>
                <a:schemeClr val="accent2">
                  <a:lumMod val="75000"/>
                </a:schemeClr>
              </a:solidFill>
            </a:endParaRPr>
          </a:p>
        </p:txBody>
      </p:sp>
      <p:sp>
        <p:nvSpPr>
          <p:cNvPr id="8" name="TextBox 7"/>
          <p:cNvSpPr txBox="1"/>
          <p:nvPr/>
        </p:nvSpPr>
        <p:spPr>
          <a:xfrm>
            <a:off x="4038599" y="6494283"/>
            <a:ext cx="3888950" cy="369332"/>
          </a:xfrm>
          <a:prstGeom prst="rect">
            <a:avLst/>
          </a:prstGeom>
          <a:noFill/>
        </p:spPr>
        <p:txBody>
          <a:bodyPr wrap="none" rtlCol="0">
            <a:spAutoFit/>
          </a:bodyPr>
          <a:lstStyle/>
          <a:p>
            <a:r>
              <a:rPr lang="en-US" dirty="0" smtClean="0"/>
              <a:t>Information from www.myersbriggs.org</a:t>
            </a: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How we make decisions</a:t>
            </a:r>
          </a:p>
        </p:txBody>
      </p:sp>
      <p:sp>
        <p:nvSpPr>
          <p:cNvPr id="4" name="Content Placeholder 3"/>
          <p:cNvSpPr>
            <a:spLocks noGrp="1"/>
          </p:cNvSpPr>
          <p:nvPr>
            <p:ph idx="1"/>
          </p:nvPr>
        </p:nvSpPr>
        <p:spPr>
          <a:xfrm>
            <a:off x="304800" y="1914525"/>
            <a:ext cx="4114800" cy="2428875"/>
          </a:xfrm>
          <a:ln>
            <a:solidFill>
              <a:schemeClr val="tx1"/>
            </a:solidFill>
          </a:ln>
        </p:spPr>
        <p:txBody>
          <a:bodyPr>
            <a:normAutofit/>
          </a:bodyPr>
          <a:lstStyle/>
          <a:p>
            <a:pPr marL="0" indent="0" algn="ctr">
              <a:lnSpc>
                <a:spcPct val="90000"/>
              </a:lnSpc>
              <a:buFont typeface="Arial" panose="020B0604020202020204" pitchFamily="34" charset="0"/>
              <a:buNone/>
              <a:defRPr/>
            </a:pPr>
            <a:r>
              <a:rPr lang="en-US" sz="1800" dirty="0" smtClean="0"/>
              <a:t> </a:t>
            </a:r>
            <a:r>
              <a:rPr lang="en-US" sz="2800" b="1" dirty="0" smtClean="0"/>
              <a:t>Thinkers (T)</a:t>
            </a:r>
          </a:p>
          <a:p>
            <a:pPr>
              <a:lnSpc>
                <a:spcPct val="90000"/>
              </a:lnSpc>
              <a:defRPr/>
            </a:pPr>
            <a:endParaRPr lang="en-US" sz="1800" dirty="0" smtClean="0"/>
          </a:p>
          <a:p>
            <a:pPr marL="0" indent="0">
              <a:lnSpc>
                <a:spcPct val="90000"/>
              </a:lnSpc>
              <a:buNone/>
              <a:defRPr/>
            </a:pPr>
            <a:endParaRPr lang="en-US" sz="1800" dirty="0"/>
          </a:p>
          <a:p>
            <a:pPr>
              <a:lnSpc>
                <a:spcPct val="90000"/>
              </a:lnSpc>
              <a:defRPr/>
            </a:pPr>
            <a:r>
              <a:rPr lang="en-US" sz="2400" dirty="0" smtClean="0"/>
              <a:t>Look for logical explanations/solutions</a:t>
            </a:r>
          </a:p>
          <a:p>
            <a:pPr>
              <a:lnSpc>
                <a:spcPct val="90000"/>
              </a:lnSpc>
              <a:defRPr/>
            </a:pPr>
            <a:r>
              <a:rPr lang="en-US" sz="2400" dirty="0" smtClean="0"/>
              <a:t>Task-oriented</a:t>
            </a:r>
          </a:p>
          <a:p>
            <a:pPr>
              <a:defRPr/>
            </a:pPr>
            <a:endParaRPr lang="en-US" dirty="0"/>
          </a:p>
        </p:txBody>
      </p:sp>
      <p:sp>
        <p:nvSpPr>
          <p:cNvPr id="5" name="Content Placeholder 5"/>
          <p:cNvSpPr txBox="1">
            <a:spLocks/>
          </p:cNvSpPr>
          <p:nvPr/>
        </p:nvSpPr>
        <p:spPr>
          <a:xfrm>
            <a:off x="4800599" y="1902766"/>
            <a:ext cx="4200625" cy="2440633"/>
          </a:xfrm>
          <a:prstGeom prst="rect">
            <a:avLst/>
          </a:prstGeom>
          <a:solidFill>
            <a:schemeClr val="bg1"/>
          </a:solidFill>
          <a:ln>
            <a:solidFill>
              <a:schemeClr val="tx1"/>
            </a:solidFill>
          </a:ln>
        </p:spPr>
        <p:txBody>
          <a:bodyP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anose="020B0604020202020204" pitchFamily="34" charset="0"/>
              <a:buNone/>
              <a:defRPr/>
            </a:pPr>
            <a:r>
              <a:rPr lang="en-US" sz="3300" b="1" dirty="0" smtClean="0"/>
              <a:t>Feelers (F)</a:t>
            </a:r>
          </a:p>
          <a:p>
            <a:pPr marL="0" indent="0">
              <a:lnSpc>
                <a:spcPct val="120000"/>
              </a:lnSpc>
              <a:buNone/>
              <a:defRPr/>
            </a:pPr>
            <a:endParaRPr lang="en-US" sz="1700" dirty="0" smtClean="0"/>
          </a:p>
          <a:p>
            <a:pPr>
              <a:lnSpc>
                <a:spcPct val="120000"/>
              </a:lnSpc>
              <a:defRPr/>
            </a:pPr>
            <a:r>
              <a:rPr lang="en-US" sz="2800" dirty="0" smtClean="0"/>
              <a:t>Use communications often</a:t>
            </a:r>
          </a:p>
          <a:p>
            <a:pPr>
              <a:lnSpc>
                <a:spcPct val="120000"/>
              </a:lnSpc>
              <a:defRPr/>
            </a:pPr>
            <a:r>
              <a:rPr lang="en-US" sz="2800" dirty="0" smtClean="0"/>
              <a:t>People-oriented</a:t>
            </a:r>
            <a:endParaRPr lang="en-US" sz="2800" dirty="0"/>
          </a:p>
        </p:txBody>
      </p:sp>
      <p:sp>
        <p:nvSpPr>
          <p:cNvPr id="6" name="TextBox 5"/>
          <p:cNvSpPr txBox="1"/>
          <p:nvPr/>
        </p:nvSpPr>
        <p:spPr>
          <a:xfrm>
            <a:off x="1262111" y="5938340"/>
            <a:ext cx="5638800" cy="461665"/>
          </a:xfrm>
          <a:prstGeom prst="rect">
            <a:avLst/>
          </a:prstGeom>
          <a:noFill/>
        </p:spPr>
        <p:txBody>
          <a:bodyPr wrap="square" rtlCol="0">
            <a:spAutoFit/>
          </a:bodyPr>
          <a:lstStyle/>
          <a:p>
            <a:r>
              <a:rPr lang="en-US" sz="2400" dirty="0" smtClean="0">
                <a:solidFill>
                  <a:schemeClr val="accent2">
                    <a:lumMod val="75000"/>
                  </a:schemeClr>
                </a:solidFill>
              </a:rPr>
              <a:t>Our team has 4 thinkers and 3 feelers.</a:t>
            </a:r>
            <a:endParaRPr lang="en-US" sz="2400" dirty="0">
              <a:solidFill>
                <a:schemeClr val="accent2">
                  <a:lumMod val="75000"/>
                </a:schemeClr>
              </a:solidFill>
            </a:endParaRPr>
          </a:p>
        </p:txBody>
      </p:sp>
      <p:sp>
        <p:nvSpPr>
          <p:cNvPr id="7" name="TextBox 6"/>
          <p:cNvSpPr txBox="1"/>
          <p:nvPr/>
        </p:nvSpPr>
        <p:spPr>
          <a:xfrm>
            <a:off x="4038599" y="6494283"/>
            <a:ext cx="3888950" cy="369332"/>
          </a:xfrm>
          <a:prstGeom prst="rect">
            <a:avLst/>
          </a:prstGeom>
          <a:noFill/>
        </p:spPr>
        <p:txBody>
          <a:bodyPr wrap="none" rtlCol="0">
            <a:spAutoFit/>
          </a:bodyPr>
          <a:lstStyle/>
          <a:p>
            <a:r>
              <a:rPr lang="en-US" dirty="0" smtClean="0"/>
              <a:t>Information from www.myersbriggs.org</a:t>
            </a:r>
            <a:endParaRPr lang="en-US" dirty="0"/>
          </a:p>
        </p:txBody>
      </p:sp>
      <p:sp>
        <p:nvSpPr>
          <p:cNvPr id="8" name="TextBox 7"/>
          <p:cNvSpPr txBox="1"/>
          <p:nvPr/>
        </p:nvSpPr>
        <p:spPr>
          <a:xfrm>
            <a:off x="381000" y="4549527"/>
            <a:ext cx="7013438" cy="1200329"/>
          </a:xfrm>
          <a:prstGeom prst="rect">
            <a:avLst/>
          </a:prstGeom>
          <a:noFill/>
        </p:spPr>
        <p:txBody>
          <a:bodyPr wrap="square" rtlCol="0">
            <a:spAutoFit/>
          </a:bodyPr>
          <a:lstStyle/>
          <a:p>
            <a:r>
              <a:rPr lang="en-US" sz="2400" dirty="0" smtClean="0">
                <a:solidFill>
                  <a:schemeClr val="accent2">
                    <a:lumMod val="75000"/>
                  </a:schemeClr>
                </a:solidFill>
              </a:rPr>
              <a:t>The diverse lab lets the Thinkers hunker down and get to work on the tasks on their map and lets the Feelers work with others to complete the goal.</a:t>
            </a:r>
            <a:endParaRPr lang="en-US" sz="2400" dirty="0">
              <a:solidFill>
                <a:schemeClr val="accent2">
                  <a:lumMod val="75000"/>
                </a:schemeClr>
              </a:solidFill>
            </a:endParaRPr>
          </a:p>
        </p:txBody>
      </p:sp>
    </p:spTree>
  </p:cSld>
  <p:clrMapOvr>
    <a:masterClrMapping/>
  </p:clrMapOvr>
  <p:transition spd="med" advClick="0" advTm="20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altLang="en-US" dirty="0" smtClean="0"/>
              <a:t>How we make decisions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5029200" cy="373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45652" y="1675598"/>
            <a:ext cx="3798348" cy="2862322"/>
          </a:xfrm>
          <a:prstGeom prst="rect">
            <a:avLst/>
          </a:prstGeom>
          <a:noFill/>
        </p:spPr>
        <p:txBody>
          <a:bodyPr wrap="none" rtlCol="0">
            <a:spAutoFit/>
          </a:bodyPr>
          <a:lstStyle/>
          <a:p>
            <a:r>
              <a:rPr lang="en-US" sz="3600" dirty="0" smtClean="0"/>
              <a:t>Thinkers do not </a:t>
            </a:r>
          </a:p>
          <a:p>
            <a:r>
              <a:rPr lang="en-US" sz="3600" dirty="0" smtClean="0"/>
              <a:t>necessarily </a:t>
            </a:r>
          </a:p>
          <a:p>
            <a:r>
              <a:rPr lang="en-US" sz="3600" dirty="0" smtClean="0"/>
              <a:t>“think better” </a:t>
            </a:r>
          </a:p>
          <a:p>
            <a:r>
              <a:rPr lang="en-US" sz="3600" dirty="0" smtClean="0"/>
              <a:t>than feelers –</a:t>
            </a:r>
          </a:p>
          <a:p>
            <a:r>
              <a:rPr lang="en-US" sz="3600" dirty="0"/>
              <a:t>j</a:t>
            </a:r>
            <a:r>
              <a:rPr lang="en-US" sz="3600" dirty="0" smtClean="0"/>
              <a:t>ust think different!</a:t>
            </a:r>
            <a:endParaRPr lang="en-US" sz="3600" dirty="0"/>
          </a:p>
        </p:txBody>
      </p:sp>
    </p:spTree>
    <p:extLst>
      <p:ext uri="{BB962C8B-B14F-4D97-AF65-F5344CB8AC3E}">
        <p14:creationId xmlns:p14="http://schemas.microsoft.com/office/powerpoint/2010/main" val="4283226227"/>
      </p:ext>
    </p:extLst>
  </p:cSld>
  <p:clrMapOvr>
    <a:masterClrMapping/>
  </p:clrMapOvr>
  <p:transition spd="med" advClick="0" advTm="2000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How we engage the world</a:t>
            </a:r>
          </a:p>
        </p:txBody>
      </p:sp>
      <p:sp>
        <p:nvSpPr>
          <p:cNvPr id="4" name="Content Placeholder 3"/>
          <p:cNvSpPr>
            <a:spLocks noGrp="1"/>
          </p:cNvSpPr>
          <p:nvPr>
            <p:ph idx="1"/>
          </p:nvPr>
        </p:nvSpPr>
        <p:spPr>
          <a:xfrm>
            <a:off x="304800" y="1752600"/>
            <a:ext cx="4038600" cy="2667000"/>
          </a:xfrm>
          <a:ln>
            <a:solidFill>
              <a:schemeClr val="tx1"/>
            </a:solidFill>
          </a:ln>
        </p:spPr>
        <p:txBody>
          <a:bodyPr>
            <a:normAutofit/>
          </a:bodyPr>
          <a:lstStyle/>
          <a:p>
            <a:pPr marL="0" indent="0" algn="ctr">
              <a:buFont typeface="Arial" panose="020B0604020202020204" pitchFamily="34" charset="0"/>
              <a:buNone/>
              <a:defRPr/>
            </a:pPr>
            <a:r>
              <a:rPr lang="en-US" sz="1800" b="1" dirty="0" smtClean="0"/>
              <a:t>Judgers (J)</a:t>
            </a:r>
          </a:p>
          <a:p>
            <a:pPr>
              <a:defRPr/>
            </a:pPr>
            <a:endParaRPr lang="en-US" sz="1800" dirty="0"/>
          </a:p>
          <a:p>
            <a:pPr>
              <a:defRPr/>
            </a:pPr>
            <a:r>
              <a:rPr lang="en-US" sz="1800" dirty="0" smtClean="0"/>
              <a:t>More structured</a:t>
            </a:r>
          </a:p>
          <a:p>
            <a:pPr>
              <a:defRPr/>
            </a:pPr>
            <a:r>
              <a:rPr lang="en-US" sz="1800" dirty="0" smtClean="0"/>
              <a:t>Make lists</a:t>
            </a:r>
          </a:p>
          <a:p>
            <a:pPr>
              <a:defRPr/>
            </a:pPr>
            <a:r>
              <a:rPr lang="en-US" sz="1800" dirty="0" smtClean="0"/>
              <a:t>Utilize time management</a:t>
            </a:r>
          </a:p>
          <a:p>
            <a:pPr>
              <a:defRPr/>
            </a:pPr>
            <a:r>
              <a:rPr lang="en-US" sz="1800" dirty="0" smtClean="0"/>
              <a:t>Focus on the goal (sometimes too much and miss information)</a:t>
            </a:r>
            <a:endParaRPr lang="en-US" sz="1800" dirty="0"/>
          </a:p>
        </p:txBody>
      </p:sp>
      <p:sp>
        <p:nvSpPr>
          <p:cNvPr id="5" name="Content Placeholder 5"/>
          <p:cNvSpPr txBox="1">
            <a:spLocks/>
          </p:cNvSpPr>
          <p:nvPr/>
        </p:nvSpPr>
        <p:spPr>
          <a:xfrm>
            <a:off x="4724400" y="1752600"/>
            <a:ext cx="4343400" cy="2667000"/>
          </a:xfrm>
          <a:prstGeom prst="rect">
            <a:avLst/>
          </a:prstGeom>
          <a:solidFill>
            <a:schemeClr val="bg1"/>
          </a:solidFill>
          <a:ln>
            <a:solidFill>
              <a:schemeClr val="tx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1800" b="1" dirty="0" smtClean="0"/>
              <a:t>Perceivers (P)</a:t>
            </a:r>
          </a:p>
          <a:p>
            <a:pPr>
              <a:defRPr/>
            </a:pPr>
            <a:endParaRPr lang="en-US" sz="1800" dirty="0"/>
          </a:p>
          <a:p>
            <a:pPr>
              <a:defRPr/>
            </a:pPr>
            <a:r>
              <a:rPr lang="en-US" sz="1900" dirty="0" smtClean="0"/>
              <a:t>More Flexible</a:t>
            </a:r>
          </a:p>
          <a:p>
            <a:pPr>
              <a:defRPr/>
            </a:pPr>
            <a:r>
              <a:rPr lang="en-US" sz="1800" dirty="0" smtClean="0"/>
              <a:t>Stimulated by approaching deadline</a:t>
            </a:r>
          </a:p>
          <a:p>
            <a:pPr>
              <a:defRPr/>
            </a:pPr>
            <a:r>
              <a:rPr lang="en-US" sz="1800" dirty="0" smtClean="0"/>
              <a:t>Open to new information (sometimes too long &amp; miss a deadline)</a:t>
            </a:r>
            <a:endParaRPr lang="en-US" sz="1800" dirty="0"/>
          </a:p>
        </p:txBody>
      </p:sp>
      <p:sp>
        <p:nvSpPr>
          <p:cNvPr id="6" name="TextBox 5"/>
          <p:cNvSpPr txBox="1"/>
          <p:nvPr/>
        </p:nvSpPr>
        <p:spPr>
          <a:xfrm>
            <a:off x="762000" y="6096000"/>
            <a:ext cx="5638800" cy="461665"/>
          </a:xfrm>
          <a:prstGeom prst="rect">
            <a:avLst/>
          </a:prstGeom>
          <a:noFill/>
        </p:spPr>
        <p:txBody>
          <a:bodyPr wrap="square" rtlCol="0">
            <a:spAutoFit/>
          </a:bodyPr>
          <a:lstStyle/>
          <a:p>
            <a:r>
              <a:rPr lang="en-US" sz="2400" dirty="0" smtClean="0">
                <a:solidFill>
                  <a:schemeClr val="accent2">
                    <a:lumMod val="75000"/>
                  </a:schemeClr>
                </a:solidFill>
              </a:rPr>
              <a:t>Our team has 7 judgers.</a:t>
            </a:r>
            <a:endParaRPr lang="en-US" sz="2400" dirty="0">
              <a:solidFill>
                <a:schemeClr val="accent2">
                  <a:lumMod val="75000"/>
                </a:schemeClr>
              </a:solidFill>
            </a:endParaRPr>
          </a:p>
        </p:txBody>
      </p:sp>
      <p:sp>
        <p:nvSpPr>
          <p:cNvPr id="7" name="TextBox 6"/>
          <p:cNvSpPr txBox="1"/>
          <p:nvPr/>
        </p:nvSpPr>
        <p:spPr>
          <a:xfrm>
            <a:off x="4038599" y="6494283"/>
            <a:ext cx="3888950" cy="369332"/>
          </a:xfrm>
          <a:prstGeom prst="rect">
            <a:avLst/>
          </a:prstGeom>
          <a:noFill/>
        </p:spPr>
        <p:txBody>
          <a:bodyPr wrap="none" rtlCol="0">
            <a:spAutoFit/>
          </a:bodyPr>
          <a:lstStyle/>
          <a:p>
            <a:r>
              <a:rPr lang="en-US" dirty="0" smtClean="0"/>
              <a:t>Information from www.myersbriggs.org</a:t>
            </a:r>
            <a:endParaRPr lang="en-US" dirty="0"/>
          </a:p>
        </p:txBody>
      </p:sp>
      <p:sp>
        <p:nvSpPr>
          <p:cNvPr id="8" name="TextBox 7"/>
          <p:cNvSpPr txBox="1"/>
          <p:nvPr/>
        </p:nvSpPr>
        <p:spPr>
          <a:xfrm>
            <a:off x="303424" y="4419600"/>
            <a:ext cx="7624125" cy="1613018"/>
          </a:xfrm>
          <a:prstGeom prst="rect">
            <a:avLst/>
          </a:prstGeom>
          <a:noFill/>
        </p:spPr>
        <p:txBody>
          <a:bodyPr wrap="square" rtlCol="0">
            <a:spAutoFit/>
          </a:bodyPr>
          <a:lstStyle/>
          <a:p>
            <a:r>
              <a:rPr lang="en-US" sz="2400" dirty="0" smtClean="0">
                <a:solidFill>
                  <a:schemeClr val="accent2">
                    <a:lumMod val="75000"/>
                  </a:schemeClr>
                </a:solidFill>
              </a:rPr>
              <a:t>With the structured self-paced setup of our lab, students can engage their way.  For the judgers, the team helps them “see the forest for the trees”.  For the few Perceivers, the team helps them keep moving even before the deadline.</a:t>
            </a:r>
            <a:endParaRPr lang="en-US" sz="2400" dirty="0">
              <a:solidFill>
                <a:schemeClr val="accent2">
                  <a:lumMod val="75000"/>
                </a:schemeClr>
              </a:solidFill>
            </a:endParaRPr>
          </a:p>
        </p:txBody>
      </p:sp>
    </p:spTree>
  </p:cSld>
  <p:clrMapOvr>
    <a:masterClrMapping/>
  </p:clrMapOvr>
  <p:transition spd="med" advClick="0" advTm="20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altLang="en-US" smtClean="0"/>
              <a:t>How we engage the world</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565" y="1656347"/>
            <a:ext cx="393086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136645"/>
      </p:ext>
    </p:extLst>
  </p:cSld>
  <p:clrMapOvr>
    <a:masterClrMapping/>
  </p:clrMapOvr>
  <p:transition spd="med" advClick="0" advTm="2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DSMA 0391</a:t>
            </a:r>
            <a:endParaRPr lang="en-US" dirty="0"/>
          </a:p>
        </p:txBody>
      </p:sp>
      <p:sp>
        <p:nvSpPr>
          <p:cNvPr id="3" name="Content Placeholder 2"/>
          <p:cNvSpPr>
            <a:spLocks noGrp="1"/>
          </p:cNvSpPr>
          <p:nvPr>
            <p:ph idx="1"/>
          </p:nvPr>
        </p:nvSpPr>
        <p:spPr/>
        <p:txBody>
          <a:bodyPr/>
          <a:lstStyle/>
          <a:p>
            <a:r>
              <a:rPr lang="en-US" dirty="0" smtClean="0"/>
              <a:t>In the early stages of course creation.</a:t>
            </a:r>
          </a:p>
          <a:p>
            <a:r>
              <a:rPr lang="en-US" dirty="0" smtClean="0"/>
              <a:t>Course that merges the curriculum of Pre- and Beginning Algebra.</a:t>
            </a:r>
          </a:p>
          <a:p>
            <a:r>
              <a:rPr lang="en-US" dirty="0" smtClean="0"/>
              <a:t>Taught Mon – Fri for 70 minutes with 12 hour lab requirement.</a:t>
            </a:r>
          </a:p>
          <a:p>
            <a:r>
              <a:rPr lang="en-US" dirty="0" smtClean="0"/>
              <a:t>Planned for pilot in Fall 2015</a:t>
            </a:r>
            <a:endParaRPr lang="en-US" dirty="0"/>
          </a:p>
        </p:txBody>
      </p:sp>
    </p:spTree>
    <p:extLst>
      <p:ext uri="{BB962C8B-B14F-4D97-AF65-F5344CB8AC3E}">
        <p14:creationId xmlns:p14="http://schemas.microsoft.com/office/powerpoint/2010/main" val="3050535890"/>
      </p:ext>
    </p:extLst>
  </p:cSld>
  <p:clrMapOvr>
    <a:masterClrMapping/>
  </p:clrMapOvr>
  <p:transition spd="med" advClick="0" advTm="2000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Temperament Vs. Levels Completed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8256423"/>
              </p:ext>
            </p:extLst>
          </p:nvPr>
        </p:nvGraphicFramePr>
        <p:xfrm>
          <a:off x="304800" y="1828800"/>
          <a:ext cx="7894320" cy="3895725"/>
        </p:xfrm>
        <a:graphic>
          <a:graphicData uri="http://schemas.openxmlformats.org/drawingml/2006/table">
            <a:tbl>
              <a:tblPr firstRow="1" bandRow="1">
                <a:tableStyleId>{5C22544A-7EE6-4342-B048-85BDC9FD1C3A}</a:tableStyleId>
              </a:tblPr>
              <a:tblGrid>
                <a:gridCol w="1371600"/>
                <a:gridCol w="744245"/>
                <a:gridCol w="677070"/>
                <a:gridCol w="846338"/>
                <a:gridCol w="704147"/>
                <a:gridCol w="565359"/>
                <a:gridCol w="730041"/>
                <a:gridCol w="1066800"/>
                <a:gridCol w="1188720"/>
              </a:tblGrid>
              <a:tr h="370840">
                <a:tc rowSpan="2">
                  <a:txBody>
                    <a:bodyPr/>
                    <a:lstStyle/>
                    <a:p>
                      <a:pPr algn="ctr" fontAlgn="b"/>
                      <a:r>
                        <a:rPr lang="en-US" sz="1800" b="0" i="0" u="none" strike="noStrike" dirty="0" smtClean="0">
                          <a:solidFill>
                            <a:srgbClr val="000000"/>
                          </a:solidFill>
                          <a:effectLst/>
                          <a:latin typeface="Calibri" panose="020F0502020204030204" pitchFamily="34" charset="0"/>
                        </a:rPr>
                        <a:t>Temperament </a:t>
                      </a:r>
                      <a:r>
                        <a:rPr lang="en-US" sz="1800" b="0" i="0" u="none" strike="noStrike" dirty="0">
                          <a:solidFill>
                            <a:srgbClr val="000000"/>
                          </a:solidFill>
                          <a:effectLst/>
                          <a:latin typeface="Calibri" panose="020F0502020204030204" pitchFamily="34" charset="0"/>
                        </a:rPr>
                        <a:t>Styles</a:t>
                      </a:r>
                    </a:p>
                  </a:txBody>
                  <a:tcPr marL="9525" marR="9525" marT="9525" marB="0" anchor="ctr">
                    <a:lnB w="19050" cap="flat" cmpd="sng" algn="ctr">
                      <a:solidFill>
                        <a:schemeClr val="tx1"/>
                      </a:solidFill>
                      <a:prstDash val="solid"/>
                      <a:round/>
                      <a:headEnd type="none" w="med" len="med"/>
                      <a:tailEnd type="none" w="med" len="med"/>
                    </a:lnB>
                  </a:tcP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lnB w="19050" cap="flat" cmpd="sng" algn="ctr">
                      <a:solidFill>
                        <a:schemeClr val="tx1"/>
                      </a:solidFill>
                      <a:prstDash val="solid"/>
                      <a:round/>
                      <a:headEnd type="none" w="med" len="med"/>
                      <a:tailEnd type="none" w="med" len="med"/>
                    </a:lnB>
                  </a:tcP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r>
              <a:tr h="370840">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Enrolled</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Passed</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r>
              <a:tr h="370840">
                <a:tc>
                  <a:txBody>
                    <a:bodyPr/>
                    <a:lstStyle/>
                    <a:p>
                      <a:pPr algn="ctr" fontAlgn="b"/>
                      <a:r>
                        <a:rPr lang="en-US" sz="1800" b="0" i="0" u="none" strike="noStrike" dirty="0">
                          <a:solidFill>
                            <a:srgbClr val="000000"/>
                          </a:solidFill>
                          <a:effectLst/>
                          <a:latin typeface="Calibri" panose="020F0502020204030204" pitchFamily="34" charset="0"/>
                        </a:rPr>
                        <a:t>Introverts</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139</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28.1 %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57.6 %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10.1 %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0.7 %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4.3 %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73</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91.8</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r>
              <a:tr h="370840">
                <a:tc>
                  <a:txBody>
                    <a:bodyPr/>
                    <a:lstStyle/>
                    <a:p>
                      <a:pPr algn="ctr" fontAlgn="b"/>
                      <a:r>
                        <a:rPr lang="en-US" sz="1800" b="0" i="0" u="none" strike="noStrike" dirty="0">
                          <a:solidFill>
                            <a:srgbClr val="000000"/>
                          </a:solidFill>
                          <a:effectLst/>
                          <a:latin typeface="Calibri" panose="020F0502020204030204" pitchFamily="34" charset="0"/>
                        </a:rPr>
                        <a:t>Extroverts</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105</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32.4 %</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50.5</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5.7 %</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1 %</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7.9 %</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47</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95.7 %</a:t>
                      </a:r>
                      <a:endParaRPr lang="en-US" sz="18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r>
              <a:tr h="370840">
                <a:tc>
                  <a:txBody>
                    <a:bodyPr/>
                    <a:lstStyle/>
                    <a:p>
                      <a:pPr algn="ctr" fontAlgn="b"/>
                      <a:r>
                        <a:rPr lang="en-US" sz="1800" b="0" i="0" u="none" strike="noStrike" dirty="0" err="1" smtClean="0">
                          <a:solidFill>
                            <a:srgbClr val="000000"/>
                          </a:solidFill>
                          <a:effectLst/>
                          <a:latin typeface="Calibri" panose="020F0502020204030204" pitchFamily="34" charset="0"/>
                        </a:rPr>
                        <a:t>Intuitives</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111</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27.9</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55 %</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5.4 %</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1.8 %</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9.9 %</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47</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95.7</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r>
              <a:tr h="370840">
                <a:tc>
                  <a:txBody>
                    <a:bodyPr/>
                    <a:lstStyle/>
                    <a:p>
                      <a:pPr algn="ctr" fontAlgn="b"/>
                      <a:r>
                        <a:rPr lang="en-US" sz="1800" b="0" i="0" u="none" strike="noStrike" dirty="0">
                          <a:solidFill>
                            <a:srgbClr val="000000"/>
                          </a:solidFill>
                          <a:effectLst/>
                          <a:latin typeface="Calibri" panose="020F0502020204030204" pitchFamily="34" charset="0"/>
                        </a:rPr>
                        <a:t>Sensors</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133</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30.8 % </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54.1 %</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10.5</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4.5 %</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73</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91.8</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r>
              <a:tr h="370840">
                <a:tc>
                  <a:txBody>
                    <a:bodyPr/>
                    <a:lstStyle/>
                    <a:p>
                      <a:pPr algn="ctr" fontAlgn="b"/>
                      <a:r>
                        <a:rPr lang="en-US" sz="1800" b="0" i="0" u="none" strike="noStrike" dirty="0">
                          <a:solidFill>
                            <a:srgbClr val="000000"/>
                          </a:solidFill>
                          <a:effectLst/>
                          <a:latin typeface="Calibri" panose="020F0502020204030204" pitchFamily="34" charset="0"/>
                        </a:rPr>
                        <a:t>Thinkers</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111</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32.4</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49.5 %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9.9 %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1.8</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6.3 %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53</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92.5%</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r>
              <a:tr h="370840">
                <a:tc>
                  <a:txBody>
                    <a:bodyPr/>
                    <a:lstStyle/>
                    <a:p>
                      <a:pPr algn="ctr" fontAlgn="b"/>
                      <a:r>
                        <a:rPr lang="en-US" sz="1800" b="0" i="0" u="none" strike="noStrike" dirty="0">
                          <a:solidFill>
                            <a:srgbClr val="000000"/>
                          </a:solidFill>
                          <a:effectLst/>
                          <a:latin typeface="Calibri" panose="020F0502020204030204" pitchFamily="34" charset="0"/>
                        </a:rPr>
                        <a:t>Feelers</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panose="020F0502020204030204" pitchFamily="34" charset="0"/>
                        </a:rPr>
                        <a:t>133</a:t>
                      </a:r>
                      <a:endParaRPr lang="en-US" sz="1800" b="0" i="0" u="none" strike="noStrike" dirty="0">
                        <a:solidFill>
                          <a:srgbClr val="000000"/>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chemeClr val="tx1"/>
                          </a:solidFill>
                          <a:effectLst/>
                          <a:latin typeface="Calibri" panose="020F0502020204030204" pitchFamily="34" charset="0"/>
                        </a:rPr>
                        <a:t>27.1 %</a:t>
                      </a:r>
                      <a:endParaRPr lang="en-US" sz="1800" b="0" i="0" u="none" strike="noStrike" dirty="0">
                        <a:solidFill>
                          <a:schemeClr val="tx1"/>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chemeClr val="tx1"/>
                          </a:solidFill>
                          <a:effectLst/>
                          <a:latin typeface="Calibri" panose="020F0502020204030204" pitchFamily="34" charset="0"/>
                        </a:rPr>
                        <a:t>58.6 %</a:t>
                      </a:r>
                      <a:endParaRPr lang="en-US" sz="1800" b="0" i="0" u="none" strike="noStrike" dirty="0">
                        <a:solidFill>
                          <a:schemeClr val="tx1"/>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chemeClr val="tx1"/>
                          </a:solidFill>
                          <a:effectLst/>
                          <a:latin typeface="Calibri" panose="020F0502020204030204" pitchFamily="34" charset="0"/>
                        </a:rPr>
                        <a:t>6.8 %</a:t>
                      </a:r>
                      <a:endParaRPr lang="en-US" sz="1800" b="0" i="0" u="none" strike="noStrike" dirty="0">
                        <a:solidFill>
                          <a:schemeClr val="tx1"/>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1"/>
                          </a:solidFill>
                          <a:effectLst/>
                          <a:latin typeface="Calibri" panose="020F0502020204030204" pitchFamily="34" charset="0"/>
                        </a:rPr>
                        <a:t>0%</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chemeClr val="tx1"/>
                          </a:solidFill>
                          <a:effectLst/>
                          <a:latin typeface="Calibri" panose="020F0502020204030204" pitchFamily="34" charset="0"/>
                        </a:rPr>
                        <a:t>7.5 %</a:t>
                      </a:r>
                      <a:endParaRPr lang="en-US" sz="1800" b="0" i="0" u="none" strike="noStrike" dirty="0">
                        <a:solidFill>
                          <a:schemeClr val="tx1"/>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chemeClr val="tx1"/>
                          </a:solidFill>
                          <a:effectLst/>
                          <a:latin typeface="Calibri" panose="020F0502020204030204" pitchFamily="34" charset="0"/>
                        </a:rPr>
                        <a:t>67</a:t>
                      </a:r>
                      <a:endParaRPr lang="en-US" sz="1800" b="0" i="0" u="none" strike="noStrike" dirty="0">
                        <a:solidFill>
                          <a:schemeClr val="tx1"/>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chemeClr val="tx1"/>
                          </a:solidFill>
                          <a:effectLst/>
                          <a:latin typeface="Calibri" panose="020F0502020204030204" pitchFamily="34" charset="0"/>
                        </a:rPr>
                        <a:t>94.0 %</a:t>
                      </a:r>
                      <a:endParaRPr lang="en-US" sz="1800" b="0" i="0" u="none" strike="noStrike" dirty="0">
                        <a:solidFill>
                          <a:schemeClr val="tx1"/>
                        </a:solidFill>
                        <a:effectLst/>
                        <a:latin typeface="Calibri" panose="020F0502020204030204" pitchFamily="34" charset="0"/>
                      </a:endParaRPr>
                    </a:p>
                  </a:txBody>
                  <a:tcPr marL="9525" marR="9525" marT="9525" marB="0" anchor="ctr">
                    <a:lnB w="19050" cap="flat" cmpd="sng" algn="ctr">
                      <a:solidFill>
                        <a:schemeClr val="tx1"/>
                      </a:solidFill>
                      <a:prstDash val="solid"/>
                      <a:round/>
                      <a:headEnd type="none" w="med" len="med"/>
                      <a:tailEnd type="none" w="med" len="med"/>
                    </a:lnB>
                  </a:tcPr>
                </a:tc>
              </a:tr>
              <a:tr h="370840">
                <a:tc>
                  <a:txBody>
                    <a:bodyPr/>
                    <a:lstStyle/>
                    <a:p>
                      <a:pPr algn="ctr" fontAlgn="b"/>
                      <a:r>
                        <a:rPr lang="en-US" sz="1800" b="0" i="0" u="none" strike="noStrike" dirty="0">
                          <a:solidFill>
                            <a:srgbClr val="000000"/>
                          </a:solidFill>
                          <a:effectLst/>
                          <a:latin typeface="Calibri" panose="020F0502020204030204" pitchFamily="34" charset="0"/>
                        </a:rPr>
                        <a:t>Judgers</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216</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29.6 %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55.6 %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8.8 %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0.9 %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5.1 %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109</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Calibri" panose="020F0502020204030204" pitchFamily="34" charset="0"/>
                        </a:rPr>
                        <a:t>93.6 %</a:t>
                      </a:r>
                      <a:endParaRPr lang="en-US" sz="1800" b="0" i="0" u="none" strike="noStrike" dirty="0">
                        <a:solidFill>
                          <a:srgbClr val="000000"/>
                        </a:solidFill>
                        <a:effectLst/>
                        <a:latin typeface="Calibri" panose="020F0502020204030204" pitchFamily="34" charset="0"/>
                      </a:endParaRPr>
                    </a:p>
                  </a:txBody>
                  <a:tcPr marL="9525" marR="9525" marT="9525" marB="0" anchor="ctr">
                    <a:lnT w="19050" cap="flat" cmpd="sng" algn="ctr">
                      <a:solidFill>
                        <a:schemeClr val="tx1"/>
                      </a:solidFill>
                      <a:prstDash val="solid"/>
                      <a:round/>
                      <a:headEnd type="none" w="med" len="med"/>
                      <a:tailEnd type="none" w="med" len="med"/>
                    </a:lnT>
                  </a:tcPr>
                </a:tc>
              </a:tr>
              <a:tr h="370840">
                <a:tc>
                  <a:txBody>
                    <a:bodyPr/>
                    <a:lstStyle/>
                    <a:p>
                      <a:pPr algn="ctr" fontAlgn="b"/>
                      <a:r>
                        <a:rPr lang="en-US" sz="1800" b="0" i="0" u="none" strike="noStrike" dirty="0">
                          <a:solidFill>
                            <a:srgbClr val="000000"/>
                          </a:solidFill>
                          <a:effectLst/>
                          <a:latin typeface="Calibri" panose="020F0502020204030204" pitchFamily="34" charset="0"/>
                        </a:rPr>
                        <a:t>Perceivers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28.6 %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46.4 %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3.6 %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21.4 %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90.9</a:t>
                      </a:r>
                      <a:r>
                        <a:rPr lang="en-US" sz="1800" b="0" i="0" u="none" strike="noStrike" baseline="0"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3" name="TextBox 2"/>
          <p:cNvSpPr txBox="1"/>
          <p:nvPr/>
        </p:nvSpPr>
        <p:spPr>
          <a:xfrm>
            <a:off x="457200" y="6019800"/>
            <a:ext cx="7010400" cy="461665"/>
          </a:xfrm>
          <a:prstGeom prst="rect">
            <a:avLst/>
          </a:prstGeom>
          <a:noFill/>
        </p:spPr>
        <p:txBody>
          <a:bodyPr wrap="square" rtlCol="0">
            <a:spAutoFit/>
          </a:bodyPr>
          <a:lstStyle/>
          <a:p>
            <a:pPr algn="ctr"/>
            <a:r>
              <a:rPr lang="en-US" sz="2400" dirty="0" smtClean="0">
                <a:solidFill>
                  <a:srgbClr val="FF0000"/>
                </a:solidFill>
              </a:rPr>
              <a:t>Community Learners are more likely to succeed.</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Most Common Temperament Results </a:t>
            </a:r>
          </a:p>
        </p:txBody>
      </p:sp>
      <p:sp>
        <p:nvSpPr>
          <p:cNvPr id="4" name="Content Placeholder 3"/>
          <p:cNvSpPr txBox="1">
            <a:spLocks/>
          </p:cNvSpPr>
          <p:nvPr/>
        </p:nvSpPr>
        <p:spPr>
          <a:xfrm>
            <a:off x="152400" y="2441575"/>
            <a:ext cx="3886200" cy="4264025"/>
          </a:xfrm>
          <a:prstGeom prst="rect">
            <a:avLst/>
          </a:prstGeom>
          <a:noFill/>
          <a:ln>
            <a:solidFill>
              <a:schemeClr val="tx1"/>
            </a:solidFill>
          </a:ln>
        </p:spPr>
        <p:txBody>
          <a:bodyPr>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Strengths</a:t>
            </a:r>
          </a:p>
          <a:p>
            <a:pPr>
              <a:defRPr/>
            </a:pPr>
            <a:r>
              <a:rPr lang="en-US" sz="1800" dirty="0" smtClean="0"/>
              <a:t>Honor their commitments</a:t>
            </a:r>
          </a:p>
          <a:p>
            <a:pPr>
              <a:defRPr/>
            </a:pPr>
            <a:r>
              <a:rPr lang="en-US" sz="1800" dirty="0" smtClean="0"/>
              <a:t>Take their relationship roles very seriously</a:t>
            </a:r>
          </a:p>
          <a:p>
            <a:pPr>
              <a:defRPr/>
            </a:pPr>
            <a:r>
              <a:rPr lang="en-US" sz="1800" dirty="0" smtClean="0"/>
              <a:t>Good listeners</a:t>
            </a:r>
          </a:p>
          <a:p>
            <a:pPr>
              <a:defRPr/>
            </a:pPr>
            <a:r>
              <a:rPr lang="en-US" sz="1800" dirty="0" smtClean="0"/>
              <a:t>Extremely good (albeit conservative) with money</a:t>
            </a:r>
          </a:p>
          <a:p>
            <a:pPr>
              <a:defRPr/>
            </a:pPr>
            <a:r>
              <a:rPr lang="en-US" sz="1800" dirty="0" smtClean="0"/>
              <a:t>Able to take constructive criticism well</a:t>
            </a:r>
          </a:p>
          <a:p>
            <a:pPr>
              <a:defRPr/>
            </a:pPr>
            <a:r>
              <a:rPr lang="en-US" sz="1800" dirty="0" smtClean="0"/>
              <a:t>Able to tolerate conflict situations without emotional upheaval</a:t>
            </a:r>
          </a:p>
          <a:p>
            <a:pPr>
              <a:defRPr/>
            </a:pPr>
            <a:r>
              <a:rPr lang="en-US" sz="1800" dirty="0" smtClean="0"/>
              <a:t>Able to dole out punishment or criticism when called for</a:t>
            </a:r>
          </a:p>
          <a:p>
            <a:pPr marL="0" indent="0">
              <a:buFont typeface="Arial" charset="0"/>
              <a:buNone/>
              <a:defRPr/>
            </a:pPr>
            <a:endParaRPr lang="en-US" dirty="0"/>
          </a:p>
        </p:txBody>
      </p:sp>
      <p:sp>
        <p:nvSpPr>
          <p:cNvPr id="45060" name="TextBox 4"/>
          <p:cNvSpPr txBox="1">
            <a:spLocks noChangeArrowheads="1"/>
          </p:cNvSpPr>
          <p:nvPr/>
        </p:nvSpPr>
        <p:spPr bwMode="auto">
          <a:xfrm>
            <a:off x="1752600" y="1600200"/>
            <a:ext cx="609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000" b="1" dirty="0"/>
              <a:t>ISTJ The Duty </a:t>
            </a:r>
            <a:r>
              <a:rPr lang="en-US" altLang="en-US" sz="4000" b="1" dirty="0" smtClean="0"/>
              <a:t>Fulfillers - 42</a:t>
            </a:r>
            <a:endParaRPr lang="en-US" altLang="en-US" dirty="0"/>
          </a:p>
        </p:txBody>
      </p:sp>
      <p:sp>
        <p:nvSpPr>
          <p:cNvPr id="6" name="Content Placeholder 3"/>
          <p:cNvSpPr txBox="1">
            <a:spLocks/>
          </p:cNvSpPr>
          <p:nvPr/>
        </p:nvSpPr>
        <p:spPr>
          <a:xfrm>
            <a:off x="4191000" y="2438400"/>
            <a:ext cx="4800600" cy="4267200"/>
          </a:xfrm>
          <a:prstGeom prst="rect">
            <a:avLst/>
          </a:prstGeom>
          <a:solidFill>
            <a:schemeClr val="bg1"/>
          </a:solidFill>
          <a:ln>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Weaknesses</a:t>
            </a:r>
          </a:p>
          <a:p>
            <a:pPr>
              <a:defRPr/>
            </a:pPr>
            <a:r>
              <a:rPr lang="en-US" sz="1800" dirty="0" smtClean="0"/>
              <a:t>Tend to believe that they are always right</a:t>
            </a:r>
          </a:p>
          <a:p>
            <a:pPr>
              <a:defRPr/>
            </a:pPr>
            <a:r>
              <a:rPr lang="en-US" sz="1800" dirty="0" smtClean="0"/>
              <a:t>Get involved in “win-lose” conversations</a:t>
            </a:r>
          </a:p>
          <a:p>
            <a:pPr>
              <a:defRPr/>
            </a:pPr>
            <a:r>
              <a:rPr lang="en-US" sz="1800" dirty="0" smtClean="0"/>
              <a:t>Not naturally in-tune with what others feel</a:t>
            </a:r>
          </a:p>
          <a:p>
            <a:pPr>
              <a:defRPr/>
            </a:pPr>
            <a:r>
              <a:rPr lang="en-US" sz="1800" dirty="0" smtClean="0"/>
              <a:t>Their value for structure may seem rigid to others</a:t>
            </a:r>
          </a:p>
          <a:p>
            <a:pPr>
              <a:defRPr/>
            </a:pPr>
            <a:r>
              <a:rPr lang="en-US" sz="1800" dirty="0" smtClean="0"/>
              <a:t>Not likely to give enough praise</a:t>
            </a:r>
          </a:p>
          <a:p>
            <a:pPr marL="0" indent="0">
              <a:buFont typeface="Arial" charset="0"/>
              <a:buNone/>
              <a:defRPr/>
            </a:pPr>
            <a:endParaRPr lang="en-US" sz="1800" dirty="0"/>
          </a:p>
        </p:txBody>
      </p:sp>
    </p:spTree>
  </p:cSld>
  <p:clrMapOvr>
    <a:masterClrMapping/>
  </p:clrMapOvr>
  <p:transition spd="med" advClick="0" advTm="2000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 Temperament Results </a:t>
            </a:r>
          </a:p>
        </p:txBody>
      </p:sp>
      <p:sp>
        <p:nvSpPr>
          <p:cNvPr id="3" name="Content Placeholder 2"/>
          <p:cNvSpPr>
            <a:spLocks noGrp="1"/>
          </p:cNvSpPr>
          <p:nvPr>
            <p:ph idx="1"/>
          </p:nvPr>
        </p:nvSpPr>
        <p:spPr/>
        <p:txBody>
          <a:bodyPr/>
          <a:lstStyle/>
          <a:p>
            <a:pPr marL="0" indent="0" algn="ctr">
              <a:buNone/>
            </a:pPr>
            <a:r>
              <a:rPr lang="en-US" altLang="en-US" b="1" dirty="0"/>
              <a:t>ISFJ The Nurtures - 35</a:t>
            </a:r>
            <a:endParaRPr lang="en-US" altLang="en-US" dirty="0"/>
          </a:p>
          <a:p>
            <a:endParaRPr lang="en-US" dirty="0"/>
          </a:p>
        </p:txBody>
      </p:sp>
      <p:sp>
        <p:nvSpPr>
          <p:cNvPr id="4" name="Content Placeholder 3"/>
          <p:cNvSpPr txBox="1">
            <a:spLocks/>
          </p:cNvSpPr>
          <p:nvPr/>
        </p:nvSpPr>
        <p:spPr>
          <a:xfrm>
            <a:off x="152400" y="2441575"/>
            <a:ext cx="3886200" cy="4264025"/>
          </a:xfrm>
          <a:prstGeom prst="rect">
            <a:avLst/>
          </a:prstGeom>
          <a:noFill/>
          <a:ln>
            <a:solidFill>
              <a:schemeClr val="tx1"/>
            </a:solidFill>
          </a:ln>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Strengths</a:t>
            </a:r>
          </a:p>
          <a:p>
            <a:pPr>
              <a:defRPr/>
            </a:pPr>
            <a:r>
              <a:rPr lang="en-US" sz="1800" dirty="0" smtClean="0"/>
              <a:t>Warm, friendly and affirming by nature</a:t>
            </a:r>
          </a:p>
          <a:p>
            <a:pPr>
              <a:defRPr/>
            </a:pPr>
            <a:r>
              <a:rPr lang="en-US" sz="1800" dirty="0" smtClean="0"/>
              <a:t>Service-oriented, wanting to please others</a:t>
            </a:r>
          </a:p>
          <a:p>
            <a:pPr>
              <a:defRPr/>
            </a:pPr>
            <a:r>
              <a:rPr lang="en-US" sz="1800" dirty="0" smtClean="0"/>
              <a:t>Good listeners</a:t>
            </a:r>
          </a:p>
          <a:p>
            <a:pPr>
              <a:defRPr/>
            </a:pPr>
            <a:r>
              <a:rPr lang="en-US" sz="1800" dirty="0" smtClean="0"/>
              <a:t>Puts forth a lot of effort to fulfill their duties </a:t>
            </a:r>
          </a:p>
          <a:p>
            <a:pPr>
              <a:defRPr/>
            </a:pPr>
            <a:r>
              <a:rPr lang="en-US" sz="1800" dirty="0" smtClean="0"/>
              <a:t>Take their commitments seriously</a:t>
            </a:r>
          </a:p>
          <a:p>
            <a:pPr>
              <a:defRPr/>
            </a:pPr>
            <a:r>
              <a:rPr lang="en-US" sz="1800" dirty="0" smtClean="0"/>
              <a:t>Good at taking care of practical matters</a:t>
            </a:r>
          </a:p>
          <a:p>
            <a:pPr marL="0" indent="0">
              <a:buFont typeface="Arial" charset="0"/>
              <a:buNone/>
              <a:defRPr/>
            </a:pPr>
            <a:endParaRPr lang="en-US" dirty="0"/>
          </a:p>
        </p:txBody>
      </p:sp>
      <p:sp>
        <p:nvSpPr>
          <p:cNvPr id="6" name="Content Placeholder 3"/>
          <p:cNvSpPr txBox="1">
            <a:spLocks/>
          </p:cNvSpPr>
          <p:nvPr/>
        </p:nvSpPr>
        <p:spPr>
          <a:xfrm>
            <a:off x="4191000" y="2438400"/>
            <a:ext cx="4800600" cy="4267200"/>
          </a:xfrm>
          <a:prstGeom prst="rect">
            <a:avLst/>
          </a:prstGeom>
          <a:solidFill>
            <a:schemeClr val="bg1"/>
          </a:solidFill>
          <a:ln>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Weaknesses</a:t>
            </a:r>
          </a:p>
          <a:p>
            <a:pPr>
              <a:defRPr/>
            </a:pPr>
            <a:r>
              <a:rPr lang="en-US" sz="1800" dirty="0" smtClean="0"/>
              <a:t>Don’t pay enough attention to their own needs</a:t>
            </a:r>
          </a:p>
          <a:p>
            <a:pPr>
              <a:defRPr/>
            </a:pPr>
            <a:r>
              <a:rPr lang="en-US" sz="1800" dirty="0" smtClean="0"/>
              <a:t>May have difficulty branching out into new territory</a:t>
            </a:r>
          </a:p>
          <a:p>
            <a:pPr>
              <a:defRPr/>
            </a:pPr>
            <a:r>
              <a:rPr lang="en-US" sz="1800" dirty="0" smtClean="0"/>
              <a:t>Extreme dislike of conflict and criticism</a:t>
            </a:r>
          </a:p>
          <a:p>
            <a:pPr>
              <a:defRPr/>
            </a:pPr>
            <a:r>
              <a:rPr lang="en-US" sz="1800" dirty="0" smtClean="0"/>
              <a:t>Unlikely to express their needs, which may cause pent-up frustrations</a:t>
            </a:r>
          </a:p>
          <a:p>
            <a:pPr>
              <a:defRPr/>
            </a:pPr>
            <a:r>
              <a:rPr lang="en-US" sz="1800" dirty="0" smtClean="0"/>
              <a:t>Have difficulty leaving a bad situation and moving on</a:t>
            </a:r>
          </a:p>
          <a:p>
            <a:pPr marL="0" indent="0">
              <a:buFont typeface="Arial" charset="0"/>
              <a:buNone/>
              <a:defRPr/>
            </a:pPr>
            <a:endParaRPr lang="en-US" sz="1800" dirty="0"/>
          </a:p>
        </p:txBody>
      </p:sp>
    </p:spTree>
    <p:extLst>
      <p:ext uri="{BB962C8B-B14F-4D97-AF65-F5344CB8AC3E}">
        <p14:creationId xmlns:p14="http://schemas.microsoft.com/office/powerpoint/2010/main" val="1282421744"/>
      </p:ext>
    </p:extLst>
  </p:cSld>
  <p:clrMapOvr>
    <a:masterClrMapping/>
  </p:clrMapOvr>
  <p:transition spd="med" advClick="0" advTm="2000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Most Common Temperament Results </a:t>
            </a:r>
          </a:p>
        </p:txBody>
      </p:sp>
      <p:sp>
        <p:nvSpPr>
          <p:cNvPr id="4" name="Content Placeholder 3"/>
          <p:cNvSpPr txBox="1">
            <a:spLocks/>
          </p:cNvSpPr>
          <p:nvPr/>
        </p:nvSpPr>
        <p:spPr>
          <a:xfrm>
            <a:off x="152400" y="2441575"/>
            <a:ext cx="3886200" cy="4264025"/>
          </a:xfrm>
          <a:prstGeom prst="rect">
            <a:avLst/>
          </a:prstGeom>
          <a:noFill/>
          <a:ln>
            <a:solidFill>
              <a:schemeClr val="tx1"/>
            </a:solidFill>
          </a:ln>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Strengths</a:t>
            </a:r>
          </a:p>
          <a:p>
            <a:pPr lvl="0"/>
            <a:r>
              <a:rPr lang="en-US" sz="1800" dirty="0"/>
              <a:t>Good verbal communication skills</a:t>
            </a:r>
          </a:p>
          <a:p>
            <a:pPr lvl="0"/>
            <a:r>
              <a:rPr lang="en-US" sz="1800" dirty="0"/>
              <a:t>Very perceptive about people’s thoughts and motives</a:t>
            </a:r>
          </a:p>
          <a:p>
            <a:pPr lvl="0"/>
            <a:r>
              <a:rPr lang="en-US" sz="1800" dirty="0"/>
              <a:t>Motivational, inspirational; brings out the best in others</a:t>
            </a:r>
          </a:p>
          <a:p>
            <a:pPr lvl="0"/>
            <a:r>
              <a:rPr lang="en-US" sz="1800" dirty="0"/>
              <a:t>Warm and affirming, lively sense of humor, energetic</a:t>
            </a:r>
          </a:p>
          <a:p>
            <a:pPr lvl="0"/>
            <a:r>
              <a:rPr lang="en-US" sz="1800" dirty="0"/>
              <a:t>Strive for “win-win” situations, driven to meet others needs</a:t>
            </a:r>
          </a:p>
          <a:p>
            <a:pPr marL="0" indent="0">
              <a:buFont typeface="Arial" charset="0"/>
              <a:buNone/>
              <a:defRPr/>
            </a:pPr>
            <a:endParaRPr lang="en-US" dirty="0"/>
          </a:p>
        </p:txBody>
      </p:sp>
      <p:sp>
        <p:nvSpPr>
          <p:cNvPr id="46084" name="TextBox 4"/>
          <p:cNvSpPr txBox="1">
            <a:spLocks noChangeArrowheads="1"/>
          </p:cNvSpPr>
          <p:nvPr/>
        </p:nvSpPr>
        <p:spPr bwMode="auto">
          <a:xfrm>
            <a:off x="2438400" y="1600200"/>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000" b="1" dirty="0" smtClean="0"/>
              <a:t>ENFJ </a:t>
            </a:r>
            <a:r>
              <a:rPr lang="en-US" altLang="en-US" sz="4000" b="1" dirty="0"/>
              <a:t>The </a:t>
            </a:r>
            <a:r>
              <a:rPr lang="en-US" altLang="en-US" sz="4000" b="1" dirty="0" smtClean="0"/>
              <a:t>Givers - 32</a:t>
            </a:r>
            <a:endParaRPr lang="en-US" altLang="en-US" dirty="0"/>
          </a:p>
        </p:txBody>
      </p:sp>
      <p:sp>
        <p:nvSpPr>
          <p:cNvPr id="6" name="Content Placeholder 3"/>
          <p:cNvSpPr txBox="1">
            <a:spLocks/>
          </p:cNvSpPr>
          <p:nvPr/>
        </p:nvSpPr>
        <p:spPr>
          <a:xfrm>
            <a:off x="4191000" y="2438400"/>
            <a:ext cx="4800600" cy="4267200"/>
          </a:xfrm>
          <a:prstGeom prst="rect">
            <a:avLst/>
          </a:prstGeom>
          <a:solidFill>
            <a:schemeClr val="bg1"/>
          </a:solidFill>
          <a:ln>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Weaknesses</a:t>
            </a:r>
          </a:p>
          <a:p>
            <a:pPr lvl="0"/>
            <a:r>
              <a:rPr lang="en-US" sz="1800" dirty="0"/>
              <a:t>Tendency to be smothering and over-protective, controlling and/or manipulative</a:t>
            </a:r>
          </a:p>
          <a:p>
            <a:pPr lvl="0"/>
            <a:r>
              <a:rPr lang="en-US" sz="1800" dirty="0"/>
              <a:t>Don’t pay enough attention to their own needs</a:t>
            </a:r>
          </a:p>
          <a:p>
            <a:pPr lvl="0"/>
            <a:r>
              <a:rPr lang="en-US" sz="1800" dirty="0"/>
              <a:t>Tend to be critical of opinions and attitudes that don’t match their own</a:t>
            </a:r>
          </a:p>
          <a:p>
            <a:pPr lvl="0"/>
            <a:r>
              <a:rPr lang="en-US" sz="1800" dirty="0"/>
              <a:t>Tendency to blame themselves when things go wrong</a:t>
            </a:r>
          </a:p>
          <a:p>
            <a:r>
              <a:rPr lang="en-US" sz="1800" dirty="0"/>
              <a:t>May be very unbending in certain areas</a:t>
            </a:r>
          </a:p>
          <a:p>
            <a:pPr marL="0" indent="0">
              <a:buFont typeface="Arial" charset="0"/>
              <a:buNone/>
              <a:defRPr/>
            </a:pPr>
            <a:endParaRPr lang="en-US" sz="1800" dirty="0"/>
          </a:p>
        </p:txBody>
      </p:sp>
    </p:spTree>
  </p:cSld>
  <p:clrMapOvr>
    <a:masterClrMapping/>
  </p:clrMapOvr>
  <p:transition spd="med" advClick="0" advTm="2000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Most Common Temperament Results </a:t>
            </a:r>
            <a:endParaRPr lang="en-US" dirty="0"/>
          </a:p>
        </p:txBody>
      </p:sp>
      <p:sp>
        <p:nvSpPr>
          <p:cNvPr id="47107" name="Title 1"/>
          <p:cNvSpPr>
            <a:spLocks noGrp="1"/>
          </p:cNvSpPr>
          <p:nvPr>
            <p:ph idx="1"/>
          </p:nvPr>
        </p:nvSpPr>
        <p:spPr>
          <a:xfrm>
            <a:off x="457200" y="2514600"/>
            <a:ext cx="7848600" cy="3611563"/>
          </a:xfrm>
        </p:spPr>
        <p:txBody>
          <a:bodyPr/>
          <a:lstStyle/>
          <a:p>
            <a:pPr marL="0" indent="0">
              <a:buFont typeface="Arial" panose="020B0604020202020204" pitchFamily="34" charset="0"/>
              <a:buNone/>
            </a:pPr>
            <a:r>
              <a:rPr lang="en-US" altLang="en-US" b="1" smtClean="0"/>
              <a:t> </a:t>
            </a:r>
          </a:p>
        </p:txBody>
      </p:sp>
      <p:sp>
        <p:nvSpPr>
          <p:cNvPr id="6" name="Content Placeholder 3"/>
          <p:cNvSpPr txBox="1">
            <a:spLocks/>
          </p:cNvSpPr>
          <p:nvPr/>
        </p:nvSpPr>
        <p:spPr>
          <a:xfrm>
            <a:off x="152400" y="2441575"/>
            <a:ext cx="3886200" cy="4264025"/>
          </a:xfrm>
          <a:prstGeom prst="rect">
            <a:avLst/>
          </a:prstGeom>
          <a:noFill/>
          <a:ln>
            <a:solidFill>
              <a:schemeClr val="tx1"/>
            </a:solidFill>
          </a:ln>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Strengths</a:t>
            </a:r>
          </a:p>
          <a:p>
            <a:pPr>
              <a:defRPr/>
            </a:pPr>
            <a:r>
              <a:rPr lang="en-US" sz="1800" dirty="0" smtClean="0"/>
              <a:t>Not threatened by conflict or criticism</a:t>
            </a:r>
          </a:p>
          <a:p>
            <a:pPr>
              <a:defRPr/>
            </a:pPr>
            <a:r>
              <a:rPr lang="en-US" sz="1800" dirty="0" smtClean="0"/>
              <a:t>Usually self-confident</a:t>
            </a:r>
          </a:p>
          <a:p>
            <a:pPr>
              <a:defRPr/>
            </a:pPr>
            <a:r>
              <a:rPr lang="en-US" sz="1800" dirty="0" smtClean="0"/>
              <a:t>Generally extremely intelligent and capable</a:t>
            </a:r>
          </a:p>
          <a:p>
            <a:pPr>
              <a:defRPr/>
            </a:pPr>
            <a:r>
              <a:rPr lang="en-US" sz="1800" dirty="0" smtClean="0"/>
              <a:t>Take relationships and commitments seriously</a:t>
            </a:r>
          </a:p>
          <a:p>
            <a:pPr>
              <a:defRPr/>
            </a:pPr>
            <a:r>
              <a:rPr lang="en-US" sz="1800" dirty="0" smtClean="0"/>
              <a:t>Good listeners</a:t>
            </a:r>
          </a:p>
          <a:p>
            <a:pPr marL="0" indent="0">
              <a:buFont typeface="Arial" charset="0"/>
              <a:buNone/>
              <a:defRPr/>
            </a:pPr>
            <a:endParaRPr lang="en-US" dirty="0"/>
          </a:p>
        </p:txBody>
      </p:sp>
      <p:sp>
        <p:nvSpPr>
          <p:cNvPr id="47109" name="TextBox 7"/>
          <p:cNvSpPr txBox="1">
            <a:spLocks noChangeArrowheads="1"/>
          </p:cNvSpPr>
          <p:nvPr/>
        </p:nvSpPr>
        <p:spPr bwMode="auto">
          <a:xfrm>
            <a:off x="2438400" y="1559920"/>
            <a:ext cx="5410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000" b="1" dirty="0"/>
              <a:t>INTJ The </a:t>
            </a:r>
            <a:r>
              <a:rPr lang="en-US" altLang="en-US" sz="4000" b="1" dirty="0" smtClean="0"/>
              <a:t>Scientists - 31</a:t>
            </a:r>
            <a:endParaRPr lang="en-US" altLang="en-US" sz="4000" b="1" dirty="0"/>
          </a:p>
          <a:p>
            <a:endParaRPr lang="en-US" altLang="en-US" dirty="0"/>
          </a:p>
        </p:txBody>
      </p:sp>
      <p:sp>
        <p:nvSpPr>
          <p:cNvPr id="9" name="Content Placeholder 3"/>
          <p:cNvSpPr txBox="1">
            <a:spLocks/>
          </p:cNvSpPr>
          <p:nvPr/>
        </p:nvSpPr>
        <p:spPr>
          <a:xfrm>
            <a:off x="4191000" y="2438400"/>
            <a:ext cx="4800600" cy="4267200"/>
          </a:xfrm>
          <a:prstGeom prst="rect">
            <a:avLst/>
          </a:prstGeom>
          <a:solidFill>
            <a:schemeClr val="bg1"/>
          </a:solidFill>
          <a:ln>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Weaknesses</a:t>
            </a:r>
          </a:p>
          <a:p>
            <a:pPr>
              <a:defRPr/>
            </a:pPr>
            <a:r>
              <a:rPr lang="en-US" sz="1800" dirty="0" smtClean="0"/>
              <a:t>Not naturally in tune with others feelings: </a:t>
            </a:r>
          </a:p>
          <a:p>
            <a:pPr>
              <a:defRPr/>
            </a:pPr>
            <a:r>
              <a:rPr lang="en-US" sz="1800" dirty="0" smtClean="0"/>
              <a:t>May tend to respond to conflict with logic and reason, rather than the desired emotional support</a:t>
            </a:r>
          </a:p>
          <a:p>
            <a:pPr>
              <a:defRPr/>
            </a:pPr>
            <a:r>
              <a:rPr lang="en-US" sz="1800" dirty="0" smtClean="0"/>
              <a:t>Not naturally good at expressing feelings and emotions</a:t>
            </a:r>
          </a:p>
          <a:p>
            <a:pPr>
              <a:defRPr/>
            </a:pPr>
            <a:r>
              <a:rPr lang="en-US" sz="1800" dirty="0" smtClean="0"/>
              <a:t>Tendency to believe that they are always right</a:t>
            </a:r>
          </a:p>
          <a:p>
            <a:pPr>
              <a:defRPr/>
            </a:pPr>
            <a:r>
              <a:rPr lang="en-US" sz="1800" dirty="0" smtClean="0"/>
              <a:t>Tendency to be unwilling or unable to accept blame</a:t>
            </a:r>
          </a:p>
          <a:p>
            <a:pPr marL="0" indent="0">
              <a:buFont typeface="Arial" charset="0"/>
              <a:buNone/>
              <a:defRPr/>
            </a:pPr>
            <a:endParaRPr lang="en-US" sz="1800" dirty="0"/>
          </a:p>
        </p:txBody>
      </p:sp>
    </p:spTree>
  </p:cSld>
  <p:clrMapOvr>
    <a:masterClrMapping/>
  </p:clrMapOvr>
  <p:transition spd="med" advClick="0" advTm="2000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US" dirty="0"/>
          </a:p>
        </p:txBody>
      </p:sp>
      <p:sp>
        <p:nvSpPr>
          <p:cNvPr id="3" name="Content Placeholder 2"/>
          <p:cNvSpPr>
            <a:spLocks noGrp="1"/>
          </p:cNvSpPr>
          <p:nvPr>
            <p:ph idx="1"/>
          </p:nvPr>
        </p:nvSpPr>
        <p:spPr>
          <a:xfrm>
            <a:off x="457200" y="1600200"/>
            <a:ext cx="7848600" cy="4953000"/>
          </a:xfrm>
        </p:spPr>
        <p:txBody>
          <a:bodyPr/>
          <a:lstStyle/>
          <a:p>
            <a:r>
              <a:rPr lang="en-US" sz="2400" dirty="0" smtClean="0"/>
              <a:t>Implementation of pilot for DSMA 0391</a:t>
            </a:r>
          </a:p>
          <a:p>
            <a:r>
              <a:rPr lang="en-US" sz="2400" dirty="0" smtClean="0"/>
              <a:t>Further research of those students that were not successful.</a:t>
            </a:r>
          </a:p>
          <a:p>
            <a:r>
              <a:rPr lang="en-US" sz="2400" dirty="0" smtClean="0"/>
              <a:t>Research on traditional student population (incl. online)</a:t>
            </a:r>
          </a:p>
          <a:p>
            <a:r>
              <a:rPr lang="en-US" sz="2400" dirty="0" smtClean="0"/>
              <a:t>Further research on increasing success for Kinesthetic/Multi-Modal in the DSMA 0399 course.</a:t>
            </a:r>
          </a:p>
          <a:p>
            <a:r>
              <a:rPr lang="en-US" sz="2400" dirty="0" smtClean="0"/>
              <a:t>Pilot the DSMA 0399 in the online format.</a:t>
            </a:r>
          </a:p>
          <a:p>
            <a:r>
              <a:rPr lang="en-US" sz="2400" dirty="0" smtClean="0"/>
              <a:t>Attempt models in the Reading/Writing courses</a:t>
            </a:r>
          </a:p>
          <a:p>
            <a:endParaRPr lang="en-US" sz="2400" dirty="0"/>
          </a:p>
        </p:txBody>
      </p:sp>
    </p:spTree>
    <p:extLst>
      <p:ext uri="{BB962C8B-B14F-4D97-AF65-F5344CB8AC3E}">
        <p14:creationId xmlns:p14="http://schemas.microsoft.com/office/powerpoint/2010/main" val="3431370146"/>
      </p:ext>
    </p:extLst>
  </p:cSld>
  <p:clrMapOvr>
    <a:masterClrMapping/>
  </p:clrMapOvr>
  <p:transition spd="med" advClick="0" advTm="2000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Student Comments</a:t>
            </a:r>
          </a:p>
        </p:txBody>
      </p:sp>
      <p:sp>
        <p:nvSpPr>
          <p:cNvPr id="3" name="Content Placeholder 2"/>
          <p:cNvSpPr>
            <a:spLocks noGrp="1"/>
          </p:cNvSpPr>
          <p:nvPr>
            <p:ph idx="1"/>
          </p:nvPr>
        </p:nvSpPr>
        <p:spPr/>
        <p:txBody>
          <a:bodyPr/>
          <a:lstStyle/>
          <a:p>
            <a:pPr marL="0" indent="0">
              <a:buFont typeface="Arial" charset="0"/>
              <a:buNone/>
              <a:defRPr/>
            </a:pPr>
            <a:r>
              <a:rPr lang="en-US" sz="2800" dirty="0"/>
              <a:t>"These classes are neither too demanding, not too easy; they require you to challenge yourself to </a:t>
            </a:r>
            <a:r>
              <a:rPr lang="en-US" sz="2800" dirty="0" smtClean="0"/>
              <a:t>learn</a:t>
            </a:r>
            <a:r>
              <a:rPr lang="en-US" sz="2800" dirty="0"/>
              <a:t>...After about ten years out of college, it was difficult to take a math test or even look </a:t>
            </a:r>
            <a:r>
              <a:rPr lang="en-US" sz="2800" dirty="0" smtClean="0"/>
              <a:t>at numbers</a:t>
            </a:r>
            <a:r>
              <a:rPr lang="en-US" sz="2800" dirty="0"/>
              <a:t>.  Now that I've been in this class and with the help of the professors I believe that </a:t>
            </a:r>
            <a:r>
              <a:rPr lang="en-US" sz="2800" dirty="0" smtClean="0"/>
              <a:t>I have </a:t>
            </a:r>
            <a:r>
              <a:rPr lang="en-US" sz="2800" dirty="0"/>
              <a:t>all the tools I need to be successful in the next class."  </a:t>
            </a:r>
            <a:endParaRPr lang="en-US" sz="2800" dirty="0" smtClean="0"/>
          </a:p>
          <a:p>
            <a:pPr marL="0" indent="0">
              <a:buFont typeface="Arial" charset="0"/>
              <a:buNone/>
              <a:defRPr/>
            </a:pPr>
            <a:r>
              <a:rPr lang="en-US" sz="2800" dirty="0" smtClean="0"/>
              <a:t>- </a:t>
            </a:r>
            <a:r>
              <a:rPr lang="en-US" sz="2800" dirty="0"/>
              <a:t>feedback from student</a:t>
            </a:r>
          </a:p>
          <a:p>
            <a:pPr>
              <a:buFont typeface="Arial" charset="0"/>
              <a:buChar char="•"/>
              <a:defRPr/>
            </a:pP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Student Comments</a:t>
            </a:r>
          </a:p>
        </p:txBody>
      </p:sp>
      <p:sp>
        <p:nvSpPr>
          <p:cNvPr id="49155" name="Content Placeholder 2"/>
          <p:cNvSpPr>
            <a:spLocks noGrp="1"/>
          </p:cNvSpPr>
          <p:nvPr>
            <p:ph idx="1"/>
          </p:nvPr>
        </p:nvSpPr>
        <p:spPr/>
        <p:txBody>
          <a:bodyPr/>
          <a:lstStyle/>
          <a:p>
            <a:pPr marL="0" indent="0">
              <a:buFont typeface="Arial" panose="020B0604020202020204" pitchFamily="34" charset="0"/>
              <a:buNone/>
            </a:pPr>
            <a:r>
              <a:rPr lang="en-US" altLang="en-US" smtClean="0"/>
              <a:t>"I have always wanted to understand math, but until the DSMA 0399 class I had always felt that it was impossible.“</a:t>
            </a:r>
            <a:br>
              <a:rPr lang="en-US" altLang="en-US" smtClean="0"/>
            </a:br>
            <a:r>
              <a:rPr lang="en-US" altLang="en-US" smtClean="0"/>
              <a:t/>
            </a:r>
            <a:br>
              <a:rPr lang="en-US" altLang="en-US" smtClean="0"/>
            </a:br>
            <a:r>
              <a:rPr lang="en-US" altLang="en-US" smtClean="0"/>
              <a:t>- quote from student</a:t>
            </a:r>
          </a:p>
        </p:txBody>
      </p:sp>
    </p:spTree>
  </p:cSld>
  <p:clrMapOvr>
    <a:masterClrMapping/>
  </p:clrMapOvr>
  <p:transition spd="med" advClick="0" advTm="2000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Student Comments:</a:t>
            </a:r>
          </a:p>
        </p:txBody>
      </p:sp>
      <p:sp>
        <p:nvSpPr>
          <p:cNvPr id="50179" name="Content Placeholder 2"/>
          <p:cNvSpPr>
            <a:spLocks noGrp="1"/>
          </p:cNvSpPr>
          <p:nvPr>
            <p:ph idx="1"/>
          </p:nvPr>
        </p:nvSpPr>
        <p:spPr/>
        <p:txBody>
          <a:bodyPr/>
          <a:lstStyle/>
          <a:p>
            <a:r>
              <a:rPr lang="en-US" altLang="en-US" sz="2400" smtClean="0"/>
              <a:t>The instructors "are both very different teachers from each other; their teaching styles are complementary as are their personalities... They are funny and extremely helpful, I feel so smart and I know I did not have a clue before they taught me so the only difference is having them there teaching.  They take time showing me all kinds of ways to do one problem until I get to a way I can do it on my own and fell confident...   It is a rare thing to have teachers who devote so much time and care to make sure you are where you want to be in class. "</a:t>
            </a:r>
          </a:p>
          <a:p>
            <a:endParaRPr lang="en-US" altLang="en-US" smtClean="0"/>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Student Comments:</a:t>
            </a:r>
          </a:p>
        </p:txBody>
      </p:sp>
      <p:sp>
        <p:nvSpPr>
          <p:cNvPr id="51203" name="Content Placeholder 2"/>
          <p:cNvSpPr>
            <a:spLocks noGrp="1"/>
          </p:cNvSpPr>
          <p:nvPr>
            <p:ph idx="1"/>
          </p:nvPr>
        </p:nvSpPr>
        <p:spPr/>
        <p:txBody>
          <a:bodyPr/>
          <a:lstStyle/>
          <a:p>
            <a:r>
              <a:rPr lang="en-US" altLang="en-US" smtClean="0"/>
              <a:t>"To the two amazing professors. I want to say thank you to both of you. I was scared of this class and you both have made math fun for me. My last teacher yelled at me on the second day and my brain shut down. Now that I'm in this class I feel excited to come to class. I just wanted to let you both know how amazing you are." </a:t>
            </a:r>
          </a:p>
          <a:p>
            <a:endParaRPr lang="en-US" altLang="en-US" smtClean="0"/>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DSMA 0399 -- NCBO Developmental Mathematics</a:t>
            </a:r>
            <a:br>
              <a:rPr lang="en-US" dirty="0"/>
            </a:br>
            <a:endParaRPr lang="en-US" dirty="0"/>
          </a:p>
        </p:txBody>
      </p:sp>
      <p:sp>
        <p:nvSpPr>
          <p:cNvPr id="8195" name="Content Placeholder 2"/>
          <p:cNvSpPr>
            <a:spLocks noGrp="1"/>
          </p:cNvSpPr>
          <p:nvPr>
            <p:ph idx="1"/>
          </p:nvPr>
        </p:nvSpPr>
        <p:spPr/>
        <p:txBody>
          <a:bodyPr/>
          <a:lstStyle/>
          <a:p>
            <a:r>
              <a:rPr lang="en-US" altLang="en-US" sz="2800" smtClean="0"/>
              <a:t>Students can complete up to three levels of Developmental Mathematics -- Pre-Algebra, Beginning Algebra, and Intermediate Algebra.</a:t>
            </a:r>
          </a:p>
          <a:p>
            <a:r>
              <a:rPr lang="en-US" altLang="en-US" sz="2800" smtClean="0"/>
              <a:t>Students are provided with the opportunity to master the concepts needed to proceed to the next developmental/college course by working at their own pace in their own learning style.</a:t>
            </a:r>
          </a:p>
          <a:p>
            <a:endParaRPr lang="en-US" altLang="en-US" smtClean="0"/>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Student Comments:</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sz="2400" dirty="0"/>
              <a:t>"I feel like I learn more quickly if I'm not put under so much pressure.  When I was taking </a:t>
            </a:r>
            <a:r>
              <a:rPr lang="en-US" sz="2400" dirty="0" smtClean="0"/>
              <a:t>301 I </a:t>
            </a:r>
            <a:r>
              <a:rPr lang="en-US" sz="2400" dirty="0"/>
              <a:t>felt pressured in that class and felt like I was not learning well and what I did learn I was </a:t>
            </a:r>
            <a:r>
              <a:rPr lang="en-US" sz="2400" dirty="0" smtClean="0"/>
              <a:t>not able </a:t>
            </a:r>
            <a:r>
              <a:rPr lang="en-US" sz="2400" dirty="0"/>
              <a:t>to remember for the test.  While in the NCBO 0399 course I felt A LOT less </a:t>
            </a:r>
            <a:r>
              <a:rPr lang="en-US" sz="2400" dirty="0" smtClean="0"/>
              <a:t>pressured and </a:t>
            </a:r>
            <a:r>
              <a:rPr lang="en-US" sz="2400" dirty="0"/>
              <a:t>relaxed, so the pressure that I had before was no longer there.  I am more than willing </a:t>
            </a:r>
            <a:r>
              <a:rPr lang="en-US" sz="2400" dirty="0" smtClean="0"/>
              <a:t>to give </a:t>
            </a:r>
            <a:r>
              <a:rPr lang="en-US" sz="2400" dirty="0"/>
              <a:t>more of my time for this class as well as effort.  I really feel like this is no longer a </a:t>
            </a:r>
            <a:r>
              <a:rPr lang="en-US" sz="2400" dirty="0" smtClean="0"/>
              <a:t>course I </a:t>
            </a:r>
            <a:r>
              <a:rPr lang="en-US" sz="2400" dirty="0"/>
              <a:t>want to be in, but one that I need to be in." </a:t>
            </a:r>
            <a:endParaRPr lang="en-US" sz="2400" dirty="0" smtClean="0"/>
          </a:p>
          <a:p>
            <a:pPr marL="0" indent="0">
              <a:buFont typeface="Arial" panose="020B0604020202020204" pitchFamily="34" charset="0"/>
              <a:buNone/>
              <a:defRPr/>
            </a:pPr>
            <a:endParaRPr lang="en-US" sz="2400" dirty="0" smtClean="0"/>
          </a:p>
          <a:p>
            <a:pPr marL="0" indent="0">
              <a:buFont typeface="Arial" panose="020B0604020202020204" pitchFamily="34" charset="0"/>
              <a:buNone/>
              <a:defRPr/>
            </a:pPr>
            <a:r>
              <a:rPr lang="en-US" sz="2400" dirty="0" smtClean="0"/>
              <a:t>--  </a:t>
            </a:r>
            <a:r>
              <a:rPr lang="en-US" sz="2400" dirty="0"/>
              <a:t>A student applying to be in Paired Class.</a:t>
            </a:r>
          </a:p>
          <a:p>
            <a:pPr>
              <a:defRPr/>
            </a:pP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Student Comments:</a:t>
            </a:r>
          </a:p>
        </p:txBody>
      </p:sp>
      <p:sp>
        <p:nvSpPr>
          <p:cNvPr id="53251" name="Content Placeholder 2"/>
          <p:cNvSpPr>
            <a:spLocks noGrp="1"/>
          </p:cNvSpPr>
          <p:nvPr>
            <p:ph idx="1"/>
          </p:nvPr>
        </p:nvSpPr>
        <p:spPr/>
        <p:txBody>
          <a:bodyPr/>
          <a:lstStyle/>
          <a:p>
            <a:pPr marL="0" indent="0">
              <a:buFont typeface="Arial" panose="020B0604020202020204" pitchFamily="34" charset="0"/>
              <a:buNone/>
            </a:pPr>
            <a:r>
              <a:rPr lang="en-US" altLang="en-US" sz="2800" smtClean="0"/>
              <a:t>"I greatly benefit from having a "noisy" lab where I can ask questions and have one on one help if needed.  Math is a tough subject for me..."  With the help of the instructors, "I was able to comprehend what I was learning, not only in class but in the lab.  They all gave me the tools I need to be successful and spent the extra time with me to break things down to where I could understand Math.</a:t>
            </a:r>
          </a:p>
        </p:txBody>
      </p:sp>
    </p:spTree>
  </p:cSld>
  <p:clrMapOvr>
    <a:masterClrMapping/>
  </p:clrMapOvr>
  <p:transition spd="med" advClick="0" advTm="2000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Student Comments:</a:t>
            </a:r>
          </a:p>
        </p:txBody>
      </p:sp>
      <p:sp>
        <p:nvSpPr>
          <p:cNvPr id="54275" name="Content Placeholder 2"/>
          <p:cNvSpPr>
            <a:spLocks noGrp="1"/>
          </p:cNvSpPr>
          <p:nvPr>
            <p:ph idx="1"/>
          </p:nvPr>
        </p:nvSpPr>
        <p:spPr/>
        <p:txBody>
          <a:bodyPr/>
          <a:lstStyle/>
          <a:p>
            <a:r>
              <a:rPr lang="en-US" altLang="en-US" dirty="0" smtClean="0"/>
              <a:t>"This course is self-paced, to an extent, and I like the freedom to work faster or slower in order to really understand the concepts presented."</a:t>
            </a:r>
          </a:p>
          <a:p>
            <a:endParaRPr lang="en-US" altLang="en-US" dirty="0" smtClean="0"/>
          </a:p>
        </p:txBody>
      </p:sp>
    </p:spTree>
  </p:cSld>
  <p:clrMapOvr>
    <a:masterClrMapping/>
  </p:clrMapOvr>
  <p:transition spd="med" advClick="0" advTm="2000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altLang="en-US" smtClean="0"/>
          </a:p>
        </p:txBody>
      </p:sp>
      <p:pic>
        <p:nvPicPr>
          <p:cNvPr id="5529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86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t="10806" b="6824"/>
          <a:stretch>
            <a:fillRect/>
          </a:stretch>
        </p:blipFill>
        <p:spPr bwMode="auto">
          <a:xfrm>
            <a:off x="-30163" y="0"/>
            <a:ext cx="9448801" cy="695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advTm="2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DSMA 0399 – </a:t>
            </a:r>
            <a:br>
              <a:rPr lang="en-US" dirty="0" smtClean="0"/>
            </a:br>
            <a:r>
              <a:rPr lang="en-US" dirty="0" smtClean="0"/>
              <a:t>Physical Set Up of Class</a:t>
            </a:r>
            <a:endParaRPr lang="en-US" dirty="0"/>
          </a:p>
        </p:txBody>
      </p:sp>
      <p:sp>
        <p:nvSpPr>
          <p:cNvPr id="9219" name="Content Placeholder 2"/>
          <p:cNvSpPr>
            <a:spLocks noGrp="1"/>
          </p:cNvSpPr>
          <p:nvPr>
            <p:ph idx="1"/>
          </p:nvPr>
        </p:nvSpPr>
        <p:spPr/>
        <p:txBody>
          <a:bodyPr/>
          <a:lstStyle/>
          <a:p>
            <a:r>
              <a:rPr lang="en-US" altLang="en-US" sz="2400" smtClean="0"/>
              <a:t>Students work in computer lab Monday thru Thursday for 1 hour and 20 minutes per day.</a:t>
            </a:r>
          </a:p>
          <a:p>
            <a:r>
              <a:rPr lang="en-US" altLang="en-US" sz="2400" smtClean="0"/>
              <a:t>Class times are set; however, some flexibility is allowed.  Two instructors are available during class time.  Other times the lab is staffed by TA and tutor.</a:t>
            </a:r>
          </a:p>
          <a:p>
            <a:r>
              <a:rPr lang="en-US" altLang="en-US" sz="2400" smtClean="0"/>
              <a:t>Mandatory workshops are held once a month on Fridays -- topics include Learning Styles/Personality Workshop by CTC Mental Health Department, Presentation by CTC Business Team ENACTUS, etc.</a:t>
            </a:r>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Flowchart for DSMA 0399</a:t>
            </a: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676400"/>
            <a:ext cx="6475413" cy="5157788"/>
          </a:xfrm>
        </p:spPr>
      </p:pic>
    </p:spTree>
  </p:cSld>
  <p:clrMapOvr>
    <a:masterClrMapping/>
  </p:clrMapOvr>
  <p:transition spd="med" advClick="0" advTm="2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Instruction Contract Samples</a:t>
            </a:r>
          </a:p>
        </p:txBody>
      </p:sp>
      <p:sp>
        <p:nvSpPr>
          <p:cNvPr id="11267" name="Content Placeholder 2"/>
          <p:cNvSpPr>
            <a:spLocks noGrp="1"/>
          </p:cNvSpPr>
          <p:nvPr>
            <p:ph idx="1"/>
          </p:nvPr>
        </p:nvSpPr>
        <p:spPr/>
        <p:txBody>
          <a:bodyPr/>
          <a:lstStyle/>
          <a:p>
            <a:pPr marL="0" indent="0">
              <a:buFont typeface="Arial" panose="020B0604020202020204" pitchFamily="34" charset="0"/>
              <a:buNone/>
            </a:pPr>
            <a:r>
              <a:rPr lang="en-US" altLang="en-US" smtClean="0"/>
              <a:t> </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80772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20000">
    <p:fade/>
  </p:transition>
  <p:timing>
    <p:tnLst>
      <p:par>
        <p:cTn id="1" dur="indefinite" restart="never" nodeType="tmRoot"/>
      </p:par>
    </p:tnLst>
  </p:timing>
</p:sld>
</file>

<file path=ppt/theme/theme1.xml><?xml version="1.0" encoding="utf-8"?>
<a:theme xmlns:a="http://schemas.openxmlformats.org/drawingml/2006/main" name="ctc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ctcpresentationtemplate</Template>
  <TotalTime>3408</TotalTime>
  <Words>3655</Words>
  <Application>Microsoft Office PowerPoint</Application>
  <PresentationFormat>On-screen Show (4:3)</PresentationFormat>
  <Paragraphs>802</Paragraphs>
  <Slides>63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Verdana</vt:lpstr>
      <vt:lpstr>ctcpresentationtemplate</vt:lpstr>
      <vt:lpstr>Non-Conventional Success Triggers + NCBOs = College Ready Students </vt:lpstr>
      <vt:lpstr>The Quote that Inspired Us</vt:lpstr>
      <vt:lpstr>NCBO Program</vt:lpstr>
      <vt:lpstr>TAD BIT</vt:lpstr>
      <vt:lpstr>DSMA 0391</vt:lpstr>
      <vt:lpstr>DSMA 0399 -- NCBO Developmental Mathematics </vt:lpstr>
      <vt:lpstr>DSMA 0399 –  Physical Set Up of Class</vt:lpstr>
      <vt:lpstr>Flowchart for DSMA 0399</vt:lpstr>
      <vt:lpstr>Instruction Contract Samples</vt:lpstr>
      <vt:lpstr>DSMA 0393/MATH1414 -- NCBO Intermediate Algebra/College Algebra </vt:lpstr>
      <vt:lpstr>DSMA 0393/MATH1414  Physical Setup of Classroom</vt:lpstr>
      <vt:lpstr>DSMA 0393/MATH1414  Physical Setup of Classroom</vt:lpstr>
      <vt:lpstr>Why Does It Work?</vt:lpstr>
      <vt:lpstr>Why Does It Work?</vt:lpstr>
      <vt:lpstr>Put Responsibility on Student</vt:lpstr>
      <vt:lpstr>Team Approach</vt:lpstr>
      <vt:lpstr>Team Approach</vt:lpstr>
      <vt:lpstr>Community Environment</vt:lpstr>
      <vt:lpstr>Community Environment</vt:lpstr>
      <vt:lpstr>Integration of Lab Research</vt:lpstr>
      <vt:lpstr>Engages/Enhances Interest in Math with Relevance</vt:lpstr>
      <vt:lpstr>Why it works!</vt:lpstr>
      <vt:lpstr>DSMA 0399 Data</vt:lpstr>
      <vt:lpstr>College Algebra Pass Rates</vt:lpstr>
      <vt:lpstr>Traditional Course Pass Rate</vt:lpstr>
      <vt:lpstr>Test Scores Vs. Levels Completed</vt:lpstr>
      <vt:lpstr>Prior Pre-Algebra Vs. Levels Completed </vt:lpstr>
      <vt:lpstr>Personality Surveys</vt:lpstr>
      <vt:lpstr>Survey Completions Vs. Levels Completed</vt:lpstr>
      <vt:lpstr>Left Brain or Right Brain ?</vt:lpstr>
      <vt:lpstr>Right Brain or Left Brain ?</vt:lpstr>
      <vt:lpstr>Left/Right Brained Vs. Levels Completed</vt:lpstr>
      <vt:lpstr>Color Communicators</vt:lpstr>
      <vt:lpstr>Tips for Communicating</vt:lpstr>
      <vt:lpstr>Color Communication Vs. Levels Completed</vt:lpstr>
      <vt:lpstr>Why does the program works for all colors?</vt:lpstr>
      <vt:lpstr>VARK Learning Styles</vt:lpstr>
      <vt:lpstr>VARK Learning Styles</vt:lpstr>
      <vt:lpstr>VARK Study Strategies</vt:lpstr>
      <vt:lpstr>VARK Study Strategies</vt:lpstr>
      <vt:lpstr>VARK Results Vs. Levels Completed</vt:lpstr>
      <vt:lpstr>Where we get our energy from?</vt:lpstr>
      <vt:lpstr>Where we get our energy from?</vt:lpstr>
      <vt:lpstr>Where we get our energy from?</vt:lpstr>
      <vt:lpstr>How we gather information</vt:lpstr>
      <vt:lpstr>How we make decisions</vt:lpstr>
      <vt:lpstr>How we make decisions</vt:lpstr>
      <vt:lpstr>How we engage the world</vt:lpstr>
      <vt:lpstr>How we engage the world</vt:lpstr>
      <vt:lpstr>Temperament Vs. Levels Completed</vt:lpstr>
      <vt:lpstr>Most Common Temperament Results </vt:lpstr>
      <vt:lpstr>Most Common Temperament Results </vt:lpstr>
      <vt:lpstr>Most Common Temperament Results </vt:lpstr>
      <vt:lpstr>Most Common Temperament Results </vt:lpstr>
      <vt:lpstr>What’s next ??</vt:lpstr>
      <vt:lpstr>Student Comments</vt:lpstr>
      <vt:lpstr>Student Comments</vt:lpstr>
      <vt:lpstr>Student Comments:</vt:lpstr>
      <vt:lpstr>Student Comments:</vt:lpstr>
      <vt:lpstr>Student Comments:</vt:lpstr>
      <vt:lpstr>Student Comments:</vt:lpstr>
      <vt:lpstr>Student Comments: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Payne, Sue</dc:creator>
  <cp:lastModifiedBy>Jenny Shotwell</cp:lastModifiedBy>
  <cp:revision>117</cp:revision>
  <cp:lastPrinted>2012-11-13T13:21:41Z</cp:lastPrinted>
  <dcterms:created xsi:type="dcterms:W3CDTF">2012-12-03T17:24:55Z</dcterms:created>
  <dcterms:modified xsi:type="dcterms:W3CDTF">2015-02-28T01:13:14Z</dcterms:modified>
</cp:coreProperties>
</file>