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4" r:id="rId4"/>
    <p:sldId id="257" r:id="rId5"/>
    <p:sldId id="265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81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4B90-AEB9-4B74-9EEB-7957B0DF8CAE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0ABD6-D75E-40DB-ADBE-1D67527394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9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key characteristics of  initiative, include: subject area addressed, launch date, target student population, placement protocol, required professional development for faculty/staff,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0ABD6-D75E-40DB-ADBE-1D67527394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3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successes</a:t>
            </a:r>
            <a:r>
              <a:rPr lang="en-US" baseline="0" dirty="0" smtClean="0"/>
              <a:t> to date. Include outcome results if available.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0ABD6-D75E-40DB-ADBE-1D67527394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15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challenges</a:t>
            </a:r>
            <a:r>
              <a:rPr lang="en-US" baseline="0" dirty="0" smtClean="0"/>
              <a:t> with program implementation (e.g., student recruitment, faculty/staff buy in, sustainability, scalability,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0ABD6-D75E-40DB-ADBE-1D67527394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32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Describe top 3 lessons learned.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0ABD6-D75E-40DB-ADBE-1D67527394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31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the institution’s future plan for the initiative (e.g., scaling, increase target student population,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0ABD6-D75E-40DB-ADBE-1D67527394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1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78824-EC83-46CD-A2A5-EF1C987D5E7C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BB74-7D7C-46B6-A2A9-BF049EB4EB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cd.edu/ncb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1"/>
            <a:ext cx="7772400" cy="1219200"/>
          </a:xfrm>
        </p:spPr>
        <p:txBody>
          <a:bodyPr/>
          <a:lstStyle/>
          <a:p>
            <a:r>
              <a:rPr lang="en-US" dirty="0" smtClean="0"/>
              <a:t>Central Texas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838200"/>
          </a:xfrm>
        </p:spPr>
        <p:txBody>
          <a:bodyPr/>
          <a:lstStyle/>
          <a:p>
            <a:r>
              <a:rPr lang="en-US" dirty="0" smtClean="0"/>
              <a:t>Jenny Shotwell &amp; Ellen Falkenstein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194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Pathways to Progress Institute</a:t>
            </a:r>
          </a:p>
          <a:p>
            <a:pPr algn="ctr"/>
            <a:r>
              <a:rPr lang="en-US" dirty="0" smtClean="0"/>
              <a:t>September 21-23, 2014</a:t>
            </a:r>
            <a:r>
              <a:rPr lang="en-US" dirty="0"/>
              <a:t>| The Fairmont Dallas Hotel</a:t>
            </a:r>
          </a:p>
        </p:txBody>
      </p:sp>
      <p:pic>
        <p:nvPicPr>
          <p:cNvPr id="1026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99176"/>
            <a:ext cx="1905000" cy="2109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Overview of </a:t>
            </a:r>
            <a:r>
              <a:rPr lang="en-US" dirty="0"/>
              <a:t>NCBO Program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DSMA 0399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Students given opportunity to complete multiple DSMA courses during 1 academic term based on Mastery Learning.  Every student starts at lowest level</a:t>
            </a:r>
            <a:r>
              <a:rPr lang="en-US" sz="2400" dirty="0" smtClean="0"/>
              <a:t>.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/>
              <a:t>DSMA 0393 / MATH 1414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Co-requisite model of Intermediate Algebra and College Algebra along with specialized resources to the students outside of class</a:t>
            </a:r>
            <a:r>
              <a:rPr lang="en-US" sz="2400" dirty="0" smtClean="0"/>
              <a:t>.</a:t>
            </a:r>
          </a:p>
          <a:p>
            <a:pPr lvl="1">
              <a:buFont typeface="Courier New" pitchFamily="49" charset="0"/>
              <a:buChar char="o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</a:t>
            </a:r>
            <a:r>
              <a:rPr lang="en-US" dirty="0" smtClean="0">
                <a:hlinkClick r:id="rId3"/>
              </a:rPr>
              <a:t>http://www.ctcd.edu/ncbo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410200"/>
            <a:ext cx="928163" cy="10279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21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Why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All students are required to submit application and be interviewed.</a:t>
            </a:r>
          </a:p>
          <a:p>
            <a:r>
              <a:rPr lang="en-US" dirty="0"/>
              <a:t>Team Approach</a:t>
            </a:r>
          </a:p>
          <a:p>
            <a:r>
              <a:rPr lang="en-US" dirty="0"/>
              <a:t>Tad Lab – “Noisy Lab”  </a:t>
            </a:r>
          </a:p>
          <a:p>
            <a:r>
              <a:rPr lang="en-US" dirty="0"/>
              <a:t>Self </a:t>
            </a:r>
            <a:r>
              <a:rPr lang="en-US" dirty="0" smtClean="0"/>
              <a:t>Discovery/credit for mastered concepts</a:t>
            </a:r>
            <a:endParaRPr lang="en-US" dirty="0"/>
          </a:p>
          <a:p>
            <a:r>
              <a:rPr lang="en-US" dirty="0"/>
              <a:t>Puts Responsibility back on the student.</a:t>
            </a:r>
          </a:p>
          <a:p>
            <a:r>
              <a:rPr lang="en-US" dirty="0"/>
              <a:t>Community Environment</a:t>
            </a:r>
          </a:p>
          <a:p>
            <a:r>
              <a:rPr lang="en-US" dirty="0"/>
              <a:t>Promotes Self Confidence/Enthusiasm</a:t>
            </a:r>
          </a:p>
          <a:p>
            <a:r>
              <a:rPr lang="en-US" dirty="0"/>
              <a:t>Engages/Enhances Interest in Math with </a:t>
            </a:r>
            <a:r>
              <a:rPr lang="en-US" dirty="0" smtClean="0"/>
              <a:t>Relevance</a:t>
            </a:r>
          </a:p>
          <a:p>
            <a:r>
              <a:rPr lang="en-US" dirty="0" smtClean="0"/>
              <a:t>Faculty new to the program are paired with </a:t>
            </a:r>
          </a:p>
          <a:p>
            <a:pPr marL="0" indent="0">
              <a:buNone/>
            </a:pPr>
            <a:r>
              <a:rPr lang="en-US" dirty="0" smtClean="0"/>
              <a:t>	existing faculty for on-the-job training.</a:t>
            </a:r>
            <a:endParaRPr lang="en-US" dirty="0"/>
          </a:p>
        </p:txBody>
      </p:sp>
      <p:pic>
        <p:nvPicPr>
          <p:cNvPr id="4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410200"/>
            <a:ext cx="928163" cy="10279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14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 Collection for Spr13 – Sum14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344394"/>
              </p:ext>
            </p:extLst>
          </p:nvPr>
        </p:nvGraphicFramePr>
        <p:xfrm>
          <a:off x="533400" y="1676400"/>
          <a:ext cx="70104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5790"/>
                <a:gridCol w="3564610"/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DSMA</a:t>
                      </a:r>
                      <a:r>
                        <a:rPr lang="en-US" baseline="0" dirty="0" smtClean="0"/>
                        <a:t> 0399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 students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252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Complete</a:t>
                      </a:r>
                      <a:r>
                        <a:rPr lang="en-US" sz="1800" baseline="0" dirty="0" smtClean="0"/>
                        <a:t> 0 levels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 (incl. drop/withdraws)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Complete</a:t>
                      </a:r>
                      <a:r>
                        <a:rPr lang="en-US" sz="1800" baseline="0" dirty="0" smtClean="0"/>
                        <a:t> 1 level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Complete 2 levels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Complete</a:t>
                      </a:r>
                      <a:r>
                        <a:rPr lang="en-US" sz="1800" baseline="0" dirty="0" smtClean="0"/>
                        <a:t> all 3 levels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10200"/>
            <a:ext cx="928163" cy="1027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for Spr13 – Sum14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895640"/>
              </p:ext>
            </p:extLst>
          </p:nvPr>
        </p:nvGraphicFramePr>
        <p:xfrm>
          <a:off x="533400" y="1676400"/>
          <a:ext cx="777928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8062"/>
                <a:gridCol w="2811788"/>
                <a:gridCol w="2249430"/>
              </a:tblGrid>
              <a:tr h="89535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0399 to 1414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0393 to 1414</a:t>
                      </a:r>
                      <a:endParaRPr lang="en-US" sz="1800" dirty="0"/>
                    </a:p>
                  </a:txBody>
                  <a:tcPr marT="45700" marB="45700" anchor="ctr"/>
                </a:tc>
              </a:tr>
              <a:tr h="895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 students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266</a:t>
                      </a:r>
                      <a:endParaRPr lang="en-US" sz="1800" dirty="0"/>
                    </a:p>
                  </a:txBody>
                  <a:tcPr marT="45700" marB="45700" anchor="ctr"/>
                </a:tc>
              </a:tr>
              <a:tr h="895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Pass Rate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93.14%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94.74%</a:t>
                      </a:r>
                      <a:endParaRPr lang="en-US" sz="1800" dirty="0"/>
                    </a:p>
                  </a:txBody>
                  <a:tcPr marT="45700" marB="45700" anchor="ctr"/>
                </a:tc>
              </a:tr>
              <a:tr h="8953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Withdraw/Drop Rate</a:t>
                      </a:r>
                      <a:endParaRPr lang="en-US" sz="1800" dirty="0"/>
                    </a:p>
                  </a:txBody>
                  <a:tcPr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3.92%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2.26%</a:t>
                      </a:r>
                      <a:endParaRPr lang="en-US" sz="1800" dirty="0"/>
                    </a:p>
                  </a:txBody>
                  <a:tcPr marT="45700" marB="45700" anchor="ctr"/>
                </a:tc>
              </a:tr>
            </a:tbl>
          </a:graphicData>
        </a:graphic>
      </p:graphicFrame>
      <p:pic>
        <p:nvPicPr>
          <p:cNvPr id="5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410200"/>
            <a:ext cx="928163" cy="10279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14400" y="5715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89 DSMA 0399 students also completed DSMA 0393/MATH 1414.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Aid, Veterans - </a:t>
            </a:r>
            <a:r>
              <a:rPr lang="en-US" dirty="0" smtClean="0">
                <a:solidFill>
                  <a:srgbClr val="FF0000"/>
                </a:solidFill>
              </a:rPr>
              <a:t>Solved</a:t>
            </a:r>
            <a:endParaRPr lang="en-US" dirty="0" smtClean="0"/>
          </a:p>
          <a:p>
            <a:r>
              <a:rPr lang="en-US" dirty="0" smtClean="0"/>
              <a:t>Budget Buy-In At Program Creation  - </a:t>
            </a:r>
            <a:r>
              <a:rPr lang="en-US" dirty="0" smtClean="0">
                <a:solidFill>
                  <a:srgbClr val="FF0000"/>
                </a:solidFill>
              </a:rPr>
              <a:t>Solved</a:t>
            </a:r>
            <a:endParaRPr lang="en-US" dirty="0" smtClean="0"/>
          </a:p>
          <a:p>
            <a:r>
              <a:rPr lang="en-US" dirty="0" smtClean="0"/>
              <a:t>Documentation of Level </a:t>
            </a:r>
            <a:r>
              <a:rPr lang="en-US" dirty="0"/>
              <a:t>C</a:t>
            </a:r>
            <a:r>
              <a:rPr lang="en-US" dirty="0" smtClean="0"/>
              <a:t>ompletion in Registrar.</a:t>
            </a:r>
          </a:p>
          <a:p>
            <a:r>
              <a:rPr lang="en-US" dirty="0" smtClean="0"/>
              <a:t>Are they TSI Complete?</a:t>
            </a:r>
          </a:p>
          <a:p>
            <a:r>
              <a:rPr lang="en-US" dirty="0" smtClean="0"/>
              <a:t>Expansion Growth (facilities, staff, money)</a:t>
            </a:r>
          </a:p>
          <a:p>
            <a:r>
              <a:rPr lang="en-US" dirty="0" smtClean="0"/>
              <a:t>Application Verification Process</a:t>
            </a:r>
          </a:p>
          <a:p>
            <a:endParaRPr lang="en-US" dirty="0" smtClean="0"/>
          </a:p>
        </p:txBody>
      </p:sp>
      <p:pic>
        <p:nvPicPr>
          <p:cNvPr id="7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538034"/>
            <a:ext cx="833438" cy="923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07" y="1398190"/>
            <a:ext cx="8229600" cy="46978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Never show you can move a mountain with just a shovel.  -&gt; </a:t>
            </a:r>
            <a:r>
              <a:rPr lang="en-US" dirty="0" smtClean="0">
                <a:solidFill>
                  <a:srgbClr val="FF0000"/>
                </a:solidFill>
              </a:rPr>
              <a:t>Next time they will expect you to use your bare hands.  </a:t>
            </a:r>
          </a:p>
          <a:p>
            <a:r>
              <a:rPr lang="en-US" dirty="0" smtClean="0"/>
              <a:t>Never meet every affected party on campus at one time. -&gt; </a:t>
            </a:r>
            <a:r>
              <a:rPr lang="en-US" dirty="0" smtClean="0">
                <a:solidFill>
                  <a:srgbClr val="FF0000"/>
                </a:solidFill>
              </a:rPr>
              <a:t>Meet in small groups.</a:t>
            </a:r>
            <a:endParaRPr lang="en-US" dirty="0" smtClean="0"/>
          </a:p>
          <a:p>
            <a:r>
              <a:rPr lang="en-US" dirty="0" smtClean="0"/>
              <a:t>For co-req. model, carefully screen transfer credit/credit from other campuses -&gt; </a:t>
            </a:r>
            <a:r>
              <a:rPr lang="en-US" dirty="0" smtClean="0">
                <a:solidFill>
                  <a:srgbClr val="FF0000"/>
                </a:solidFill>
              </a:rPr>
              <a:t>Discussing standardizing eligible students.</a:t>
            </a:r>
            <a:endParaRPr lang="en-US" dirty="0" smtClean="0"/>
          </a:p>
          <a:p>
            <a:r>
              <a:rPr lang="en-US" dirty="0" smtClean="0"/>
              <a:t>Similar success </a:t>
            </a:r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f</a:t>
            </a:r>
            <a:r>
              <a:rPr lang="en-US" dirty="0" smtClean="0"/>
              <a:t>aculty -&gt; </a:t>
            </a:r>
            <a:r>
              <a:rPr lang="en-US" dirty="0" smtClean="0">
                <a:solidFill>
                  <a:srgbClr val="FF0000"/>
                </a:solidFill>
              </a:rPr>
              <a:t>Faculty must be enthusiastic for students to succeed.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8172" y="5562600"/>
            <a:ext cx="928163" cy="10279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Closing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Scaling –  </a:t>
            </a:r>
            <a:r>
              <a:rPr lang="en-US" dirty="0" smtClean="0">
                <a:solidFill>
                  <a:srgbClr val="FF0000"/>
                </a:solidFill>
              </a:rPr>
              <a:t>House Bill 5</a:t>
            </a:r>
            <a:endParaRPr lang="en-US" dirty="0" smtClean="0"/>
          </a:p>
          <a:p>
            <a:r>
              <a:rPr lang="en-US" dirty="0" smtClean="0"/>
              <a:t>Overhaul all Dev Studies labs to enhance experience for regular classroom students. – </a:t>
            </a:r>
            <a:r>
              <a:rPr lang="en-US" dirty="0" smtClean="0">
                <a:solidFill>
                  <a:srgbClr val="FF0000"/>
                </a:solidFill>
              </a:rPr>
              <a:t>Construction and re-staffing.</a:t>
            </a:r>
            <a:endParaRPr lang="en-US" dirty="0" smtClean="0"/>
          </a:p>
          <a:p>
            <a:r>
              <a:rPr lang="en-US" dirty="0" smtClean="0"/>
              <a:t>Research expansion of Co-Req. </a:t>
            </a:r>
            <a:r>
              <a:rPr lang="en-US" dirty="0"/>
              <a:t>model </a:t>
            </a:r>
            <a:r>
              <a:rPr lang="en-US" dirty="0" smtClean="0"/>
              <a:t>with other credit bearing math courses. – </a:t>
            </a:r>
            <a:r>
              <a:rPr lang="en-US" dirty="0" smtClean="0">
                <a:solidFill>
                  <a:srgbClr val="FF0000"/>
                </a:solidFill>
              </a:rPr>
              <a:t>Is there a need for our student population.</a:t>
            </a:r>
            <a:endParaRPr lang="en-US" dirty="0" smtClean="0"/>
          </a:p>
          <a:p>
            <a:r>
              <a:rPr lang="en-US" dirty="0" smtClean="0"/>
              <a:t>Possible pilot of DSMA 0399 in an online/hybrid format. </a:t>
            </a:r>
          </a:p>
          <a:p>
            <a:r>
              <a:rPr lang="en-US" dirty="0" smtClean="0"/>
              <a:t>Further piloting of two week extension   initiative- </a:t>
            </a:r>
            <a:r>
              <a:rPr lang="en-US" dirty="0" smtClean="0">
                <a:solidFill>
                  <a:srgbClr val="FF0000"/>
                </a:solidFill>
              </a:rPr>
              <a:t>TAD BIT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2" descr="http://fcor.tamu.edu/images/THECB%20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157034"/>
            <a:ext cx="1156763" cy="1281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485</Words>
  <Application>Microsoft Office PowerPoint</Application>
  <PresentationFormat>On-screen Show (4:3)</PresentationFormat>
  <Paragraphs>76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Office Theme</vt:lpstr>
      <vt:lpstr>Central Texas College</vt:lpstr>
      <vt:lpstr>Overview of NCBO Program</vt:lpstr>
      <vt:lpstr>Why Does It Work?</vt:lpstr>
      <vt:lpstr>Data Collection for Spr13 – Sum14</vt:lpstr>
      <vt:lpstr>Data Collection for Spr13 – Sum14</vt:lpstr>
      <vt:lpstr>Challenges</vt:lpstr>
      <vt:lpstr>Lessons Learned</vt:lpstr>
      <vt:lpstr>Closing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 Name</dc:title>
  <dc:creator>Jim</dc:creator>
  <cp:lastModifiedBy>Jenny Shotwell</cp:lastModifiedBy>
  <cp:revision>34</cp:revision>
  <dcterms:created xsi:type="dcterms:W3CDTF">2010-12-26T21:57:36Z</dcterms:created>
  <dcterms:modified xsi:type="dcterms:W3CDTF">2014-09-19T14:22:05Z</dcterms:modified>
</cp:coreProperties>
</file>