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83" r:id="rId2"/>
    <p:sldId id="453" r:id="rId3"/>
    <p:sldId id="366" r:id="rId4"/>
    <p:sldId id="414" r:id="rId5"/>
    <p:sldId id="424" r:id="rId6"/>
    <p:sldId id="439" r:id="rId7"/>
    <p:sldId id="401" r:id="rId8"/>
    <p:sldId id="292" r:id="rId9"/>
    <p:sldId id="441" r:id="rId10"/>
    <p:sldId id="432" r:id="rId11"/>
    <p:sldId id="433" r:id="rId12"/>
    <p:sldId id="299" r:id="rId13"/>
    <p:sldId id="365" r:id="rId14"/>
    <p:sldId id="442" r:id="rId15"/>
    <p:sldId id="443" r:id="rId16"/>
    <p:sldId id="444" r:id="rId17"/>
    <p:sldId id="418" r:id="rId18"/>
    <p:sldId id="338" r:id="rId19"/>
    <p:sldId id="337" r:id="rId20"/>
    <p:sldId id="340" r:id="rId21"/>
    <p:sldId id="445" r:id="rId22"/>
    <p:sldId id="446" r:id="rId23"/>
    <p:sldId id="410" r:id="rId24"/>
    <p:sldId id="411" r:id="rId25"/>
    <p:sldId id="413" r:id="rId26"/>
    <p:sldId id="450" r:id="rId27"/>
    <p:sldId id="447" r:id="rId28"/>
    <p:sldId id="451" r:id="rId29"/>
    <p:sldId id="408" r:id="rId30"/>
    <p:sldId id="448" r:id="rId31"/>
    <p:sldId id="449" r:id="rId32"/>
    <p:sldId id="397" r:id="rId33"/>
    <p:sldId id="452" r:id="rId34"/>
    <p:sldId id="440" r:id="rId35"/>
    <p:sldId id="454" r:id="rId36"/>
    <p:sldId id="282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>
      <p:cViewPr varScale="1">
        <p:scale>
          <a:sx n="83" d="100"/>
          <a:sy n="83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E48F16-F2FF-4ECE-8E40-9FD8B743664D}" type="datetimeFigureOut">
              <a:rPr lang="en-US"/>
              <a:pPr>
                <a:defRPr/>
              </a:pPr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11ECFF7-BF4D-43C9-9E27-1A04181BA5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907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949EC-16D0-4C36-8AA8-FFF797527B62}" type="datetimeFigureOut">
              <a:rPr lang="en-US"/>
              <a:pPr>
                <a:defRPr/>
              </a:pPr>
              <a:t>3/28/2016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F5B9FB9-775D-4433-B71F-76AA6B2AD4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285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BMerlo\AppData\Local\Microsoft\Windows\Temporary Internet Files\Content.Outlook\KHVI3PYV\red map_102228514_SMALL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" b="-62659"/>
          <a:stretch>
            <a:fillRect/>
          </a:stretch>
        </p:blipFill>
        <p:spPr bwMode="auto">
          <a:xfrm>
            <a:off x="1600200" y="990600"/>
            <a:ext cx="7543800" cy="782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7363"/>
            <a:ext cx="1189038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990600"/>
            <a:ext cx="9144000" cy="48006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130425"/>
            <a:ext cx="72390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4566" y="3733799"/>
            <a:ext cx="7010400" cy="1401817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C5BB1-0820-4450-881F-D9900EE46EA9}" type="datetimeFigureOut">
              <a:rPr lang="en-US"/>
              <a:pPr>
                <a:defRPr/>
              </a:pPr>
              <a:t>3/28/2016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FABE2-6C78-4FD5-9DBC-85ED4ED1FC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465070"/>
      </p:ext>
    </p:extLst>
  </p:cSld>
  <p:clrMapOvr>
    <a:masterClrMapping/>
  </p:clrMapOvr>
  <p:transition spd="med" advClick="0" advTm="2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BMerlo\AppData\Local\Microsoft\Windows\Temporary Internet Files\Content.Outlook\KHVI3PYV\red map_102228514_SMALL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0" b="47424"/>
          <a:stretch>
            <a:fillRect/>
          </a:stretch>
        </p:blipFill>
        <p:spPr bwMode="auto">
          <a:xfrm>
            <a:off x="0" y="-9525"/>
            <a:ext cx="91440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4495800"/>
            <a:ext cx="8429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5B7BE-7FBD-4BE2-85C1-4C4A62A871ED}" type="datetimeFigureOut">
              <a:rPr lang="en-US"/>
              <a:pPr>
                <a:defRPr/>
              </a:pPr>
              <a:t>3/28/2016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1295400" cy="381000"/>
          </a:xfrm>
        </p:spPr>
        <p:txBody>
          <a:bodyPr/>
          <a:lstStyle>
            <a:lvl1pPr>
              <a:defRPr/>
            </a:lvl1pPr>
          </a:lstStyle>
          <a:p>
            <a:fld id="{AFFC7EA8-1B3D-491E-94C8-F58F38B164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559447"/>
      </p:ext>
    </p:extLst>
  </p:cSld>
  <p:clrMapOvr>
    <a:masterClrMapping/>
  </p:clrMapOvr>
  <p:transition spd="med" advClick="0" advTm="2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BMerlo\AppData\Local\Microsoft\Windows\Temporary Internet Files\Content.Outlook\KHVI3PYV\red map_102228514_SMALL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0" b="47424"/>
          <a:stretch>
            <a:fillRect/>
          </a:stretch>
        </p:blipFill>
        <p:spPr bwMode="auto">
          <a:xfrm>
            <a:off x="0" y="-9525"/>
            <a:ext cx="91440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4495800"/>
            <a:ext cx="8429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E2BD1-2257-4398-9BC1-64A7FD4EC51B}" type="datetimeFigureOut">
              <a:rPr lang="en-US"/>
              <a:pPr>
                <a:defRPr/>
              </a:pPr>
              <a:t>3/28/2016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71600" cy="349250"/>
          </a:xfrm>
        </p:spPr>
        <p:txBody>
          <a:bodyPr/>
          <a:lstStyle>
            <a:lvl1pPr>
              <a:defRPr/>
            </a:lvl1pPr>
          </a:lstStyle>
          <a:p>
            <a:fld id="{F81486BC-3B9F-42CE-BB4E-0FF030131B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897828"/>
      </p:ext>
    </p:extLst>
  </p:cSld>
  <p:clrMapOvr>
    <a:masterClrMapping/>
  </p:clrMapOvr>
  <p:transition spd="med" advClick="0" advTm="2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BMerlo\AppData\Local\Microsoft\Windows\Temporary Internet Files\Content.Outlook\KHVI3PYV\red map_102228514_SMALL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0" b="47424"/>
          <a:stretch>
            <a:fillRect/>
          </a:stretch>
        </p:blipFill>
        <p:spPr bwMode="auto">
          <a:xfrm>
            <a:off x="0" y="-9525"/>
            <a:ext cx="91440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4495800"/>
            <a:ext cx="8429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1752600"/>
            <a:ext cx="3352800" cy="566738"/>
          </a:xfrm>
        </p:spPr>
        <p:txBody>
          <a:bodyPr anchor="b">
            <a:noAutofit/>
          </a:bodyPr>
          <a:lstStyle>
            <a:lvl1pPr algn="l">
              <a:defRPr sz="18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617930"/>
            <a:ext cx="5486400" cy="470667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7901" y="2545310"/>
            <a:ext cx="3349899" cy="1721890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B0C84-93CF-4461-9D95-5E7B540704DD}" type="datetimeFigureOut">
              <a:rPr lang="en-US"/>
              <a:pPr>
                <a:defRPr/>
              </a:pPr>
              <a:t>3/28/2016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71600" cy="349250"/>
          </a:xfrm>
        </p:spPr>
        <p:txBody>
          <a:bodyPr/>
          <a:lstStyle>
            <a:lvl1pPr>
              <a:defRPr/>
            </a:lvl1pPr>
          </a:lstStyle>
          <a:p>
            <a:fld id="{6C8CC437-A3E6-4E5D-BD6D-5253C11E33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341041"/>
      </p:ext>
    </p:extLst>
  </p:cSld>
  <p:clrMapOvr>
    <a:masterClrMapping/>
  </p:clrMapOvr>
  <p:transition spd="med" advClick="0" advTm="2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77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0A0D0B-7A2E-40A9-A620-F2BDCAA7A750}" type="datetimeFigureOut">
              <a:rPr lang="en-US"/>
              <a:pPr>
                <a:defRPr/>
              </a:pPr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519238" cy="349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65802DE-74E8-441D-A9FB-FB04742E75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</p:sldLayoutIdLst>
  <p:transition spd="med" advClick="0" advTm="20000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onlygags.com/i-never-said-half-the-crap-people-said-that-i-said-albert-einstein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.search.yahoo.com/_ylt=AwrB8pkJkx1V3jkAmKqjzbkF;_ylu=X3oDMTBxNG1oMmE2BHNlYwNmcC1hdHRyaWIEc2xrA3J1cmwEaXQD/RV=2/RE=1428030346/RO=11/RU=http:/quotespictures.com/quotes/inspirational-quotes/page/224/RK=0/RS=FPmf.3veS0JiNdgV89gh.TLE0kI-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Targeted, Accelerated, Community Learning NCBO </a:t>
            </a:r>
            <a:r>
              <a:rPr lang="en-US" dirty="0" err="1"/>
              <a:t>DevMath</a:t>
            </a:r>
            <a:r>
              <a:rPr lang="en-US" dirty="0"/>
              <a:t> </a:t>
            </a:r>
            <a:r>
              <a:rPr lang="en-US" dirty="0" smtClean="0"/>
              <a:t>Program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alt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4675" y="3733800"/>
            <a:ext cx="7010400" cy="14017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Jenny Shotwell 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Ellen Falkenstein</a:t>
            </a:r>
          </a:p>
        </p:txBody>
      </p:sp>
    </p:spTree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Conquering the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For each concept, students take an initial quiz that builds a homework based on mastery.</a:t>
            </a:r>
          </a:p>
          <a:p>
            <a:r>
              <a:rPr lang="en-US" sz="2800" dirty="0" smtClean="0"/>
              <a:t>Next, student studies using homework, “Help Me Solve This”, videos, individual help in lab, and mini workshops</a:t>
            </a:r>
          </a:p>
          <a:p>
            <a:r>
              <a:rPr lang="en-US" sz="2800" dirty="0" smtClean="0"/>
              <a:t>Finally, the student retakes the quiz.  Once they score a 80% or higher, they may move on to the next concept.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4980763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Students must pass the Final Exam with </a:t>
            </a:r>
            <a:r>
              <a:rPr lang="en-US" sz="2800" u="sng" dirty="0" smtClean="0"/>
              <a:t>&gt;</a:t>
            </a:r>
            <a:r>
              <a:rPr lang="en-US" sz="2800" dirty="0" smtClean="0"/>
              <a:t> 70% to receive credit.</a:t>
            </a:r>
          </a:p>
          <a:p>
            <a:r>
              <a:rPr lang="en-US" sz="2800" dirty="0" smtClean="0"/>
              <a:t>The quiz/homework grades are only used to proceed to the next concept.</a:t>
            </a:r>
          </a:p>
          <a:p>
            <a:r>
              <a:rPr lang="en-US" sz="2800" dirty="0" smtClean="0"/>
              <a:t>Once the student has passed the Pre-Algebra Final Exam, they have passed the course – the next level is a bonus if passed.</a:t>
            </a:r>
          </a:p>
          <a:p>
            <a:r>
              <a:rPr lang="en-US" sz="2800" dirty="0" smtClean="0"/>
              <a:t>Final exam grade is entered as a internal placement test for Registrar.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2400260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Physical Set Up of Class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Students are in lab Monday thru Thursday for 1 hour and 20 minutes per day.</a:t>
            </a:r>
          </a:p>
          <a:p>
            <a:r>
              <a:rPr lang="en-US" altLang="en-US" sz="2400" dirty="0" smtClean="0"/>
              <a:t>Class times are set; however, some flexibility is allowed. </a:t>
            </a:r>
          </a:p>
          <a:p>
            <a:r>
              <a:rPr lang="en-US" altLang="en-US" sz="2400" dirty="0" smtClean="0"/>
              <a:t>Mandatory Learning Styles/Personality Workshop by CTC Mental Health Department.</a:t>
            </a:r>
          </a:p>
          <a:p>
            <a:r>
              <a:rPr lang="en-US" altLang="en-US" sz="2400" dirty="0" smtClean="0"/>
              <a:t>Lab currently holds 58 student computers, and 2 student round tables. 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works!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76400"/>
            <a:ext cx="6128775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0960" y="5941496"/>
            <a:ext cx="189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Picsndquotes.com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4105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Individualized help</a:t>
            </a:r>
          </a:p>
          <a:p>
            <a:r>
              <a:rPr lang="en-US" dirty="0" smtClean="0"/>
              <a:t>Self Discovery</a:t>
            </a:r>
          </a:p>
          <a:p>
            <a:r>
              <a:rPr lang="en-US" dirty="0" smtClean="0"/>
              <a:t>Credit for previous knowledge</a:t>
            </a:r>
          </a:p>
          <a:p>
            <a:r>
              <a:rPr lang="en-US" dirty="0" smtClean="0"/>
              <a:t>Students can choose resources based on their learning style.</a:t>
            </a:r>
          </a:p>
          <a:p>
            <a:r>
              <a:rPr lang="en-US" altLang="en-US" dirty="0"/>
              <a:t>“Noisy”, relaxed environment – even supply candy!</a:t>
            </a:r>
          </a:p>
          <a:p>
            <a:r>
              <a:rPr lang="en-US" altLang="en-US" dirty="0"/>
              <a:t>Lab houses students currently form Pre-Algebra through Calculus. 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504812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Team Approach</a:t>
            </a:r>
          </a:p>
          <a:p>
            <a:pPr lvl="1"/>
            <a:r>
              <a:rPr lang="en-US" dirty="0" smtClean="0"/>
              <a:t>4 unique faculty members</a:t>
            </a:r>
          </a:p>
          <a:p>
            <a:pPr lvl="2"/>
            <a:r>
              <a:rPr lang="en-US" dirty="0" smtClean="0"/>
              <a:t>Different explanations and techniques.</a:t>
            </a:r>
          </a:p>
          <a:p>
            <a:pPr lvl="1"/>
            <a:r>
              <a:rPr lang="en-US" dirty="0" smtClean="0"/>
              <a:t>Play well with others</a:t>
            </a:r>
          </a:p>
          <a:p>
            <a:pPr lvl="1"/>
            <a:r>
              <a:rPr lang="en-US" dirty="0" smtClean="0"/>
              <a:t>United front with common goal of student success.</a:t>
            </a:r>
          </a:p>
          <a:p>
            <a:pPr lvl="1"/>
            <a:r>
              <a:rPr lang="en-US" dirty="0" smtClean="0"/>
              <a:t>Serve as a ‘cheerleader’ and mentor</a:t>
            </a:r>
          </a:p>
          <a:p>
            <a:pPr lvl="1"/>
            <a:r>
              <a:rPr lang="en-US" dirty="0" smtClean="0"/>
              <a:t>us</a:t>
            </a:r>
            <a:r>
              <a:rPr lang="en-US" altLang="en-US" dirty="0"/>
              <a:t>es compassion, tough love, laughter, and sarcasm to allow students to feel at ease in the class/lab.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2660208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569045"/>
            <a:ext cx="6719492" cy="528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10243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Team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5800"/>
          </a:xfrm>
        </p:spPr>
        <p:txBody>
          <a:bodyPr/>
          <a:lstStyle/>
          <a:p>
            <a:r>
              <a:rPr lang="en-US" dirty="0"/>
              <a:t>Similar success with new faculty -&gt; </a:t>
            </a:r>
            <a:r>
              <a:rPr lang="en-US" sz="2800" dirty="0">
                <a:solidFill>
                  <a:srgbClr val="FF0000"/>
                </a:solidFill>
              </a:rPr>
              <a:t>Faculty must be enthusiastic for students to succeed</a:t>
            </a:r>
            <a:r>
              <a:rPr lang="en-US" sz="2800" dirty="0" smtClean="0">
                <a:solidFill>
                  <a:srgbClr val="FF0000"/>
                </a:solidFill>
              </a:rPr>
              <a:t>.  Pair new faculty with existing faculty for on-the-job training.  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" y="3429000"/>
            <a:ext cx="5686425" cy="298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49" y="6455909"/>
            <a:ext cx="18859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74228" y="3733800"/>
            <a:ext cx="27649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Copperplate Gothic Bold" panose="020E0705020206020404" pitchFamily="34" charset="0"/>
              </a:rPr>
              <a:t>“Uninspired” faculty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Copperplate Gothic Bold" panose="020E0705020206020404" pitchFamily="34" charset="0"/>
              </a:rPr>
              <a:t/>
            </a:r>
            <a:br>
              <a:rPr lang="en-US" sz="2400" b="1" dirty="0" smtClean="0">
                <a:solidFill>
                  <a:srgbClr val="7030A0"/>
                </a:solidFill>
                <a:latin typeface="Copperplate Gothic Bold" panose="020E0705020206020404" pitchFamily="34" charset="0"/>
              </a:rPr>
            </a:br>
            <a:r>
              <a:rPr lang="en-US" sz="2400" b="1" dirty="0" smtClean="0">
                <a:solidFill>
                  <a:srgbClr val="7030A0"/>
                </a:solidFill>
                <a:latin typeface="Copperplate Gothic Bold" panose="020E0705020206020404" pitchFamily="34" charset="0"/>
              </a:rPr>
              <a:t>-Need Not Apply.</a:t>
            </a:r>
            <a:endParaRPr lang="en-US" sz="2400" b="1" dirty="0">
              <a:solidFill>
                <a:srgbClr val="7030A0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18730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DSMA 0399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7848600" cy="4525963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Data </a:t>
            </a:r>
            <a:r>
              <a:rPr lang="en-US" sz="2800" dirty="0" smtClean="0"/>
              <a:t>Time frame: Spr13 – Sum15</a:t>
            </a:r>
            <a:endParaRPr lang="en-US" sz="2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411619"/>
              </p:ext>
            </p:extLst>
          </p:nvPr>
        </p:nvGraphicFramePr>
        <p:xfrm>
          <a:off x="762000" y="2590800"/>
          <a:ext cx="6934200" cy="21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5932"/>
                <a:gridCol w="3418268"/>
              </a:tblGrid>
              <a:tr h="36565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70" marB="456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DSMA</a:t>
                      </a:r>
                      <a:r>
                        <a:rPr lang="en-US" sz="1800" baseline="0" dirty="0" smtClean="0"/>
                        <a:t> 0399</a:t>
                      </a:r>
                      <a:endParaRPr lang="en-US" sz="1800" dirty="0"/>
                    </a:p>
                  </a:txBody>
                  <a:tcPr marT="45690" marB="45690" anchor="ctr"/>
                </a:tc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Number of students</a:t>
                      </a:r>
                      <a:endParaRPr lang="en-US" sz="1800" dirty="0"/>
                    </a:p>
                  </a:txBody>
                  <a:tcPr marT="45670" marB="456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410 **</a:t>
                      </a:r>
                      <a:endParaRPr lang="en-US" sz="1800" dirty="0"/>
                    </a:p>
                  </a:txBody>
                  <a:tcPr marT="45690" marB="45690" anchor="ctr"/>
                </a:tc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Complete</a:t>
                      </a:r>
                      <a:r>
                        <a:rPr lang="en-US" sz="1800" baseline="0" dirty="0" smtClean="0"/>
                        <a:t> 0 levels</a:t>
                      </a:r>
                      <a:endParaRPr lang="en-US" sz="1800" dirty="0"/>
                    </a:p>
                  </a:txBody>
                  <a:tcPr marT="45670" marB="456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48 (incl. drop/withdraws)</a:t>
                      </a:r>
                      <a:endParaRPr lang="en-US" sz="1800" dirty="0"/>
                    </a:p>
                  </a:txBody>
                  <a:tcPr marT="45690" marB="45690" anchor="ctr"/>
                </a:tc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Complete</a:t>
                      </a:r>
                      <a:r>
                        <a:rPr lang="en-US" sz="1800" baseline="0" dirty="0" smtClean="0"/>
                        <a:t> 1 level</a:t>
                      </a:r>
                      <a:endParaRPr lang="en-US" sz="1800" dirty="0"/>
                    </a:p>
                  </a:txBody>
                  <a:tcPr marT="45670" marB="456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150</a:t>
                      </a:r>
                      <a:endParaRPr lang="en-US" sz="1800" dirty="0"/>
                    </a:p>
                  </a:txBody>
                  <a:tcPr marT="45690" marB="45690" anchor="ctr"/>
                </a:tc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Complete 2 levels</a:t>
                      </a:r>
                      <a:endParaRPr lang="en-US" sz="1800" dirty="0"/>
                    </a:p>
                  </a:txBody>
                  <a:tcPr marT="45670" marB="456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184</a:t>
                      </a:r>
                      <a:endParaRPr lang="en-US" sz="1800" dirty="0"/>
                    </a:p>
                  </a:txBody>
                  <a:tcPr marT="45690" marB="45690" anchor="ctr"/>
                </a:tc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Complete</a:t>
                      </a:r>
                      <a:r>
                        <a:rPr lang="en-US" sz="1800" baseline="0" dirty="0" smtClean="0"/>
                        <a:t> all 3 levels</a:t>
                      </a:r>
                      <a:endParaRPr lang="en-US" sz="1800" dirty="0"/>
                    </a:p>
                  </a:txBody>
                  <a:tcPr marT="45670" marB="456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28</a:t>
                      </a:r>
                      <a:endParaRPr lang="en-US" sz="1800" dirty="0"/>
                    </a:p>
                  </a:txBody>
                  <a:tcPr marT="45690" marB="4569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71600" y="5562600"/>
            <a:ext cx="4809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51.7% complete multiple levels.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4876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 Data for 1</a:t>
            </a:r>
            <a:r>
              <a:rPr lang="en-US" baseline="30000" dirty="0" smtClean="0"/>
              <a:t>st</a:t>
            </a:r>
            <a:r>
              <a:rPr lang="en-US" dirty="0" smtClean="0"/>
              <a:t> time in course.</a:t>
            </a:r>
            <a:endParaRPr lang="en-US" dirty="0"/>
          </a:p>
        </p:txBody>
      </p:sp>
    </p:spTree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College Algebra Pass Rates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smtClean="0"/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23955"/>
              </p:ext>
            </p:extLst>
          </p:nvPr>
        </p:nvGraphicFramePr>
        <p:xfrm>
          <a:off x="838200" y="2362200"/>
          <a:ext cx="68580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3429000"/>
              </a:tblGrid>
              <a:tr h="39135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0399 to 1414</a:t>
                      </a:r>
                      <a:endParaRPr lang="en-US" dirty="0"/>
                    </a:p>
                  </a:txBody>
                  <a:tcPr anchor="ctr"/>
                </a:tc>
              </a:tr>
              <a:tr h="6754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Number of students</a:t>
                      </a:r>
                      <a:endParaRPr lang="en-US" sz="1800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913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Pass Rate</a:t>
                      </a:r>
                      <a:endParaRPr lang="en-US" sz="1800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88.1 %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6754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Withdraw/Drop Rate</a:t>
                      </a:r>
                      <a:endParaRPr lang="en-US" sz="1800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3.95 %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CTC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Celebrating our 50 year anniversary.</a:t>
            </a:r>
          </a:p>
          <a:p>
            <a:r>
              <a:rPr lang="en-US" dirty="0" smtClean="0"/>
              <a:t>~ 44,000 students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~ 17,000 on main campus</a:t>
            </a:r>
          </a:p>
          <a:p>
            <a:r>
              <a:rPr lang="en-US" dirty="0" smtClean="0"/>
              <a:t>Average graduate age : 35</a:t>
            </a:r>
          </a:p>
          <a:p>
            <a:r>
              <a:rPr lang="en-US" dirty="0" smtClean="0"/>
              <a:t>Classes offered </a:t>
            </a:r>
            <a:r>
              <a:rPr lang="en-US" dirty="0" smtClean="0"/>
              <a:t>worldwide</a:t>
            </a:r>
            <a:endParaRPr lang="en-US" dirty="0" smtClean="0"/>
          </a:p>
          <a:p>
            <a:pPr lvl="1"/>
            <a:r>
              <a:rPr lang="en-US" dirty="0" smtClean="0"/>
              <a:t>Including Navy ships</a:t>
            </a:r>
          </a:p>
          <a:p>
            <a:pPr lvl="1"/>
            <a:r>
              <a:rPr lang="en-US" dirty="0" smtClean="0"/>
              <a:t>Military Installations</a:t>
            </a:r>
          </a:p>
          <a:p>
            <a:pPr lvl="1"/>
            <a:r>
              <a:rPr lang="en-US" dirty="0" smtClean="0"/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3674206995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Traditional Course Pass Rate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729463"/>
              </p:ext>
            </p:extLst>
          </p:nvPr>
        </p:nvGraphicFramePr>
        <p:xfrm>
          <a:off x="533400" y="1981200"/>
          <a:ext cx="80772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941"/>
                <a:gridCol w="1498958"/>
                <a:gridCol w="1300233"/>
                <a:gridCol w="1379034"/>
                <a:gridCol w="1379034"/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DSMA</a:t>
                      </a:r>
                      <a:r>
                        <a:rPr lang="en-US" baseline="0" dirty="0" smtClean="0"/>
                        <a:t> 0300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DSMA 0301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DSMA 0303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 1414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</a:t>
                      </a:r>
                      <a:r>
                        <a:rPr lang="en-US" baseline="0" dirty="0" smtClean="0"/>
                        <a:t> 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2070</a:t>
                      </a: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Pass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42.4 %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43.7 %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44.7 %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58.3</a:t>
                      </a:r>
                      <a:r>
                        <a:rPr lang="en-US" baseline="0" dirty="0" smtClean="0"/>
                        <a:t> %</a:t>
                      </a:r>
                      <a:endParaRPr lang="en-US" dirty="0" smtClean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Withdraw/Drop</a:t>
                      </a:r>
                      <a:r>
                        <a:rPr lang="en-US" baseline="0" dirty="0" smtClean="0"/>
                        <a:t>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31.3 %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24.1 %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33.5 %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21.9</a:t>
                      </a:r>
                      <a:r>
                        <a:rPr lang="en-US" baseline="0" dirty="0" smtClean="0"/>
                        <a:t> %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650" name="TextBox 3"/>
          <p:cNvSpPr txBox="1">
            <a:spLocks noChangeArrowheads="1"/>
          </p:cNvSpPr>
          <p:nvPr/>
        </p:nvSpPr>
        <p:spPr bwMode="auto">
          <a:xfrm>
            <a:off x="685800" y="4648200"/>
            <a:ext cx="7010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39 Students successfully completed all three DSMA levels.</a:t>
            </a:r>
            <a:br>
              <a:rPr lang="en-US" altLang="en-US" dirty="0" smtClean="0"/>
            </a:br>
            <a:r>
              <a:rPr lang="en-US" altLang="en-US" dirty="0" smtClean="0"/>
              <a:t>11 students completed DSMA 0300 through MATH 1414.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***  This comes from the 900 students that started DSMA 0300, lowest level in the CY 2013.  These students would have 4 terms to complete all 4 courses.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Discoveries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 for all the learning styles.</a:t>
            </a:r>
          </a:p>
          <a:p>
            <a:r>
              <a:rPr lang="en-US" dirty="0" smtClean="0"/>
              <a:t>Placement test scores showed no affect on levels completed.</a:t>
            </a:r>
          </a:p>
          <a:p>
            <a:r>
              <a:rPr lang="en-US" dirty="0" smtClean="0"/>
              <a:t>Student Population Changes</a:t>
            </a:r>
          </a:p>
          <a:p>
            <a:pPr lvl="1"/>
            <a:r>
              <a:rPr lang="en-US" dirty="0" smtClean="0"/>
              <a:t>Attendance issues</a:t>
            </a:r>
          </a:p>
          <a:p>
            <a:pPr lvl="1"/>
            <a:r>
              <a:rPr lang="en-US" dirty="0" smtClean="0"/>
              <a:t>Increase in first semester students</a:t>
            </a:r>
          </a:p>
          <a:p>
            <a:pPr lvl="1"/>
            <a:r>
              <a:rPr lang="en-US" dirty="0" smtClean="0"/>
              <a:t>Defiant to the “system”</a:t>
            </a:r>
          </a:p>
          <a:p>
            <a:pPr lvl="1"/>
            <a:r>
              <a:rPr lang="en-US" dirty="0" smtClean="0"/>
              <a:t>“Enabled”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08410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/>
              <a:t>Questions?</a:t>
            </a:r>
          </a:p>
          <a:p>
            <a:r>
              <a:rPr lang="en-US" sz="5400" dirty="0" smtClean="0"/>
              <a:t>Thoughts? </a:t>
            </a:r>
          </a:p>
          <a:p>
            <a:r>
              <a:rPr lang="en-US" sz="5400" dirty="0" smtClean="0"/>
              <a:t>Comments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4927741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t-IT" sz="3100" dirty="0" smtClean="0"/>
              <a:t>TAD Plus -- NCBO </a:t>
            </a:r>
            <a:r>
              <a:rPr lang="it-IT" sz="3100" dirty="0"/>
              <a:t>Intermediate Algebra/College </a:t>
            </a:r>
            <a:r>
              <a:rPr lang="it-IT" sz="3100" dirty="0" smtClean="0"/>
              <a:t>Algebra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686800" cy="3962399"/>
          </a:xfrm>
        </p:spPr>
        <p:txBody>
          <a:bodyPr/>
          <a:lstStyle/>
          <a:p>
            <a:r>
              <a:rPr lang="en-US" altLang="en-US" sz="2800" dirty="0" smtClean="0"/>
              <a:t>Students can complete College Algebra with Intermediate Algebra taught in a Just-In-Time format.  </a:t>
            </a:r>
          </a:p>
          <a:p>
            <a:r>
              <a:rPr lang="en-US" altLang="en-US" sz="2800" dirty="0" smtClean="0"/>
              <a:t>The curriculum, rigor, quizzes/tests coincide with CTC Math Department's requirements.</a:t>
            </a:r>
          </a:p>
          <a:p>
            <a:r>
              <a:rPr lang="en-US" altLang="en-US" sz="2800" dirty="0"/>
              <a:t>Instructors team teach; therefore, one instructor is always available during </a:t>
            </a:r>
            <a:r>
              <a:rPr lang="en-US" altLang="en-US" sz="2800" dirty="0" smtClean="0"/>
              <a:t>      class </a:t>
            </a:r>
            <a:r>
              <a:rPr lang="en-US" altLang="en-US" sz="2800" dirty="0"/>
              <a:t>to help individual students.  </a:t>
            </a:r>
          </a:p>
          <a:p>
            <a:pPr marL="0" indent="0">
              <a:buNone/>
            </a:pPr>
            <a:endParaRPr lang="en-US" altLang="en-US" sz="2800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345590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it-IT" dirty="0" smtClean="0"/>
              <a:t>TAD Plus – Paired Class 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Physical Setup of Classroom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 dirty="0"/>
              <a:t>A</a:t>
            </a:r>
            <a:r>
              <a:rPr lang="en-US" altLang="en-US" sz="2800" dirty="0" smtClean="0"/>
              <a:t>ttend class four days a week (80 min/day)  </a:t>
            </a:r>
          </a:p>
          <a:p>
            <a:r>
              <a:rPr lang="en-US" altLang="en-US" sz="2800" dirty="0" smtClean="0"/>
              <a:t>Mandatory two hours a week in lab with a TA and tutor(s).</a:t>
            </a:r>
          </a:p>
          <a:p>
            <a:r>
              <a:rPr lang="en-US" altLang="en-US" sz="2800" dirty="0" smtClean="0"/>
              <a:t>Lectures recorded </a:t>
            </a:r>
            <a:r>
              <a:rPr lang="en-US" altLang="en-US" sz="2800" dirty="0"/>
              <a:t>on </a:t>
            </a:r>
            <a:r>
              <a:rPr lang="en-US" altLang="en-US" sz="2800" dirty="0" err="1"/>
              <a:t>Mimio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Smartboard equipment and </a:t>
            </a:r>
            <a:r>
              <a:rPr lang="en-US" altLang="en-US" sz="2800" dirty="0"/>
              <a:t>are posted on </a:t>
            </a:r>
            <a:r>
              <a:rPr lang="en-US" altLang="en-US" sz="2800" dirty="0" err="1" smtClean="0"/>
              <a:t>MyLabsPlus</a:t>
            </a:r>
            <a:endParaRPr lang="en-US" altLang="en-US" sz="2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38200" y="6248400"/>
            <a:ext cx="178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www.mimio.com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71" y="4541282"/>
            <a:ext cx="41529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7613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Engages/Enhances Interest in Math with Relevance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717675"/>
            <a:ext cx="43180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4506913"/>
            <a:ext cx="41148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2466975"/>
            <a:ext cx="2895600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206875"/>
            <a:ext cx="35004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6524625"/>
            <a:ext cx="24653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058988"/>
            <a:ext cx="3436937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853153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TAD Plus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3423"/>
              </p:ext>
            </p:extLst>
          </p:nvPr>
        </p:nvGraphicFramePr>
        <p:xfrm>
          <a:off x="914400" y="2743200"/>
          <a:ext cx="6400800" cy="2743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2209800"/>
                <a:gridCol w="2971800"/>
              </a:tblGrid>
              <a:tr h="7039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Percentages</a:t>
                      </a:r>
                      <a:endParaRPr lang="en-US" dirty="0"/>
                    </a:p>
                  </a:txBody>
                  <a:tcPr/>
                </a:tc>
              </a:tr>
              <a:tr h="4078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44.4 %</a:t>
                      </a:r>
                      <a:endParaRPr lang="en-US" dirty="0"/>
                    </a:p>
                  </a:txBody>
                  <a:tcPr/>
                </a:tc>
              </a:tr>
              <a:tr h="4078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26.6 %</a:t>
                      </a:r>
                      <a:endParaRPr lang="en-US" dirty="0"/>
                    </a:p>
                  </a:txBody>
                  <a:tcPr/>
                </a:tc>
              </a:tr>
              <a:tr h="4078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20.6 %</a:t>
                      </a:r>
                      <a:endParaRPr lang="en-US" dirty="0"/>
                    </a:p>
                  </a:txBody>
                  <a:tcPr/>
                </a:tc>
              </a:tr>
              <a:tr h="4078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D/F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5.1 %</a:t>
                      </a:r>
                      <a:endParaRPr lang="en-US" dirty="0"/>
                    </a:p>
                  </a:txBody>
                  <a:tcPr/>
                </a:tc>
              </a:tr>
              <a:tr h="4078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W/Drop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3.2 %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8143" y="1905000"/>
            <a:ext cx="8645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432 Students have gone through the program.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5739823"/>
            <a:ext cx="8645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91.7 % Pass Rate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6138879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Discoveries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 for all the learning styles.</a:t>
            </a:r>
          </a:p>
          <a:p>
            <a:r>
              <a:rPr lang="en-US" dirty="0" smtClean="0"/>
              <a:t>Placement test scores may not be a good indicator for success.</a:t>
            </a:r>
          </a:p>
          <a:p>
            <a:r>
              <a:rPr lang="en-US" dirty="0" smtClean="0"/>
              <a:t>Transfer students from other colleges or campuses.</a:t>
            </a:r>
          </a:p>
          <a:p>
            <a:r>
              <a:rPr lang="en-US" dirty="0" smtClean="0"/>
              <a:t>Student Population Changes</a:t>
            </a:r>
          </a:p>
          <a:p>
            <a:pPr lvl="1"/>
            <a:r>
              <a:rPr lang="en-US" dirty="0" smtClean="0"/>
              <a:t>Increase in first semester students</a:t>
            </a:r>
          </a:p>
          <a:p>
            <a:pPr lvl="1"/>
            <a:r>
              <a:rPr lang="en-US" dirty="0" smtClean="0"/>
              <a:t>Defiant to the “system”</a:t>
            </a:r>
          </a:p>
          <a:p>
            <a:pPr lvl="1"/>
            <a:r>
              <a:rPr lang="en-US" dirty="0" smtClean="0"/>
              <a:t>Unable to follow simple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27201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/>
              <a:t>Questions?</a:t>
            </a:r>
          </a:p>
          <a:p>
            <a:r>
              <a:rPr lang="en-US" sz="5400" dirty="0" smtClean="0"/>
              <a:t>Thoughts? </a:t>
            </a:r>
          </a:p>
          <a:p>
            <a:r>
              <a:rPr lang="en-US" sz="5400" dirty="0" smtClean="0"/>
              <a:t>Comments?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14302245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TAD 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Two week extension course offered at the end of the term to students that failed the course with a grade in the 60s.  </a:t>
            </a:r>
          </a:p>
          <a:p>
            <a:r>
              <a:rPr lang="en-US" sz="2800" dirty="0" smtClean="0"/>
              <a:t>Consideration is given to those that have overall average in the 50s if passing prior to final examination.</a:t>
            </a:r>
          </a:p>
          <a:p>
            <a:r>
              <a:rPr lang="en-US" sz="2800" dirty="0" smtClean="0"/>
              <a:t>Meet in lab with instructor/TA/tutor.</a:t>
            </a:r>
          </a:p>
          <a:p>
            <a:r>
              <a:rPr lang="en-US" sz="2800" dirty="0" smtClean="0"/>
              <a:t>Minimum time is 2 hours a day / 4 days a week.</a:t>
            </a:r>
          </a:p>
        </p:txBody>
      </p:sp>
    </p:spTree>
    <p:extLst>
      <p:ext uri="{BB962C8B-B14F-4D97-AF65-F5344CB8AC3E}">
        <p14:creationId xmlns:p14="http://schemas.microsoft.com/office/powerpoint/2010/main" val="2869323792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Quote that Inspired Us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400800" cy="427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055" y="6019800"/>
            <a:ext cx="71851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 author Matthew Kelly was the first to write this quote and attribute the quote to Einstein.  </a:t>
            </a:r>
          </a:p>
          <a:p>
            <a:r>
              <a:rPr lang="en-US" sz="1400" dirty="0" smtClean="0"/>
              <a:t>There is no evidence that Einstein actually said this; however, the quotation was based on ideas </a:t>
            </a:r>
          </a:p>
          <a:p>
            <a:r>
              <a:rPr lang="en-US" sz="1400" dirty="0" smtClean="0"/>
              <a:t>circulated among educators for decades.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59011185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TAD BIT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Faculty member is paid at the adjunct rate.</a:t>
            </a:r>
          </a:p>
          <a:p>
            <a:r>
              <a:rPr lang="en-US" dirty="0" smtClean="0"/>
              <a:t>Use electronic diagnostic/final</a:t>
            </a:r>
          </a:p>
          <a:p>
            <a:r>
              <a:rPr lang="en-US" dirty="0" smtClean="0"/>
              <a:t>Free to the student</a:t>
            </a:r>
          </a:p>
          <a:p>
            <a:r>
              <a:rPr lang="en-US" dirty="0" smtClean="0"/>
              <a:t>Grade Change sent to change student’s grade to a 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484760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TAD BIT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905737"/>
              </p:ext>
            </p:extLst>
          </p:nvPr>
        </p:nvGraphicFramePr>
        <p:xfrm>
          <a:off x="381000" y="2895600"/>
          <a:ext cx="75057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6546"/>
                <a:gridCol w="1425246"/>
                <a:gridCol w="1423892"/>
                <a:gridCol w="1626851"/>
                <a:gridCol w="11831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Course: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 Algebra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Beginning Algebra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Intermediate</a:t>
                      </a:r>
                    </a:p>
                    <a:p>
                      <a:pPr algn="ctr"/>
                      <a:r>
                        <a:rPr lang="en-US" baseline="0" dirty="0" smtClean="0"/>
                        <a:t>Algebra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Successful</a:t>
                      </a:r>
                      <a:r>
                        <a:rPr lang="en-US" baseline="0" dirty="0" smtClean="0"/>
                        <a:t> 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Enrolled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</a:tr>
              <a:tr h="5232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</a:t>
                      </a:r>
                      <a:r>
                        <a:rPr lang="en-US" baseline="0" dirty="0" smtClean="0"/>
                        <a:t> Successful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69.6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57.7 %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64.9%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8143" y="1905000"/>
            <a:ext cx="8645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Data collected over 5 terms.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8802215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DSMA 0391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05800" cy="4953000"/>
          </a:xfrm>
        </p:spPr>
        <p:txBody>
          <a:bodyPr/>
          <a:lstStyle/>
          <a:p>
            <a:r>
              <a:rPr lang="en-US" sz="2400" dirty="0" smtClean="0"/>
              <a:t>Piloting one class this term – </a:t>
            </a:r>
            <a:r>
              <a:rPr lang="en-US" sz="2400" smtClean="0"/>
              <a:t>21 students</a:t>
            </a:r>
            <a:endParaRPr lang="en-US" sz="2400" dirty="0" smtClean="0"/>
          </a:p>
          <a:p>
            <a:r>
              <a:rPr lang="en-US" sz="2400" dirty="0" smtClean="0"/>
              <a:t>Took a traditional Pre-Algebra class and offered students a BOGO deal.</a:t>
            </a:r>
          </a:p>
          <a:p>
            <a:r>
              <a:rPr lang="en-US" sz="2400" dirty="0" smtClean="0"/>
              <a:t>Students were given textbook and access to My Labs Plus for free.</a:t>
            </a:r>
          </a:p>
          <a:p>
            <a:r>
              <a:rPr lang="en-US" sz="2400" dirty="0" smtClean="0"/>
              <a:t>Allowed to use four function calculator</a:t>
            </a:r>
          </a:p>
          <a:p>
            <a:r>
              <a:rPr lang="en-US" sz="2400" dirty="0" smtClean="0"/>
              <a:t>Class meets 4 days a week for 1 </a:t>
            </a:r>
            <a:r>
              <a:rPr lang="en-US" sz="2400" dirty="0" err="1" smtClean="0"/>
              <a:t>hr</a:t>
            </a:r>
            <a:r>
              <a:rPr lang="en-US" sz="2400" dirty="0" smtClean="0"/>
              <a:t> and 20 minutes.</a:t>
            </a:r>
          </a:p>
          <a:p>
            <a:r>
              <a:rPr lang="en-US" sz="2400" dirty="0" smtClean="0"/>
              <a:t>Students required to complete 12 hours of monitored lab time.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3168576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Creation phase of DSMA co-req. with Math 1332.</a:t>
            </a:r>
          </a:p>
          <a:p>
            <a:r>
              <a:rPr lang="en-US" dirty="0" smtClean="0"/>
              <a:t>Next year or two we will have program expansion due to new lab facility.</a:t>
            </a:r>
          </a:p>
          <a:p>
            <a:r>
              <a:rPr lang="en-US" dirty="0" smtClean="0"/>
              <a:t>Offering DSMA 0399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83706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Albert </a:t>
            </a:r>
            <a:r>
              <a:rPr lang="en-US" dirty="0" err="1" smtClean="0"/>
              <a:t>Enstein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42381"/>
            <a:ext cx="4543425" cy="440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6129048"/>
            <a:ext cx="1456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onlygags.com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898170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www.ctcd.edu/ncbo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Jenny.Shotwell@ctcd.edu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E</a:t>
            </a:r>
            <a:r>
              <a:rPr lang="en-US" dirty="0" smtClean="0">
                <a:solidFill>
                  <a:srgbClr val="002060"/>
                </a:solidFill>
              </a:rPr>
              <a:t>llen.Falkenstein@ctcd.edu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130874"/>
      </p:ext>
    </p:extLst>
  </p:cSld>
  <p:clrMapOvr>
    <a:masterClrMapping/>
  </p:clrMapOvr>
  <p:transition spd="med" advClick="0" advTm="20000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529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4495800"/>
            <a:ext cx="8429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6" b="6824"/>
          <a:stretch>
            <a:fillRect/>
          </a:stretch>
        </p:blipFill>
        <p:spPr bwMode="auto">
          <a:xfrm>
            <a:off x="-30163" y="0"/>
            <a:ext cx="9448801" cy="695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Targeted, Accelerated, Developmental Education (TAD)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" y="1676400"/>
            <a:ext cx="8763000" cy="434339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In the initial meetings we were told to “get it done” and to be sure that we had a catchy acronym.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7999"/>
            <a:ext cx="4267200" cy="343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7994" y="6483327"/>
            <a:ext cx="1220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quotespictures.com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3363686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TAD seemed perfect: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 tad of knowledge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 tad of money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But, a lot of WORK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70571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NCBO Program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28600" y="1600199"/>
            <a:ext cx="8839200" cy="4708526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 smtClean="0"/>
              <a:t>Four Options:</a:t>
            </a:r>
            <a:endParaRPr lang="en-US" altLang="en-US" sz="2800" dirty="0"/>
          </a:p>
          <a:p>
            <a:pPr marL="514350" indent="-514350">
              <a:buAutoNum type="arabicParenR"/>
            </a:pPr>
            <a:r>
              <a:rPr lang="en-US" altLang="en-US" dirty="0" smtClean="0"/>
              <a:t> TAD (DSMA 0399 covers Pre-,</a:t>
            </a:r>
          </a:p>
          <a:p>
            <a:pPr marL="0" indent="0">
              <a:buNone/>
            </a:pPr>
            <a:r>
              <a:rPr lang="en-US" altLang="en-US" dirty="0" smtClean="0"/>
              <a:t>	Beginning, Intermediate Algebra)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 smtClean="0"/>
              <a:t>2) TAD Plus (DSMA 0393 / MATH 1414</a:t>
            </a:r>
          </a:p>
          <a:p>
            <a:pPr marL="0" indent="0">
              <a:buNone/>
            </a:pPr>
            <a:r>
              <a:rPr lang="en-US" altLang="en-US" dirty="0" smtClean="0"/>
              <a:t>	paired Intermediate/College Algebra)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 smtClean="0"/>
              <a:t>3) TAD Bit (extender initiative)</a:t>
            </a:r>
          </a:p>
          <a:p>
            <a:pPr marL="0" indent="0">
              <a:buNone/>
            </a:pPr>
            <a:r>
              <a:rPr lang="en-US" altLang="en-US" dirty="0" smtClean="0"/>
              <a:t>4) TAD (Name being determined)          	Accelerated lecture class </a:t>
            </a:r>
          </a:p>
          <a:p>
            <a:pPr marL="0" indent="0">
              <a:buNone/>
            </a:pPr>
            <a:r>
              <a:rPr lang="en-US" altLang="en-US" dirty="0" smtClean="0"/>
              <a:t>	combining Pre/Beg Algebra.  </a:t>
            </a:r>
          </a:p>
        </p:txBody>
      </p:sp>
    </p:spTree>
    <p:extLst>
      <p:ext uri="{BB962C8B-B14F-4D97-AF65-F5344CB8AC3E}">
        <p14:creationId xmlns:p14="http://schemas.microsoft.com/office/powerpoint/2010/main" val="4092709432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73533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14257" y="6368534"/>
            <a:ext cx="17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moco-choco.com</a:t>
            </a:r>
          </a:p>
        </p:txBody>
      </p:sp>
    </p:spTree>
    <p:extLst>
      <p:ext uri="{BB962C8B-B14F-4D97-AF65-F5344CB8AC3E}">
        <p14:creationId xmlns:p14="http://schemas.microsoft.com/office/powerpoint/2010/main" val="766633691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Learned – </a:t>
            </a:r>
            <a:br>
              <a:rPr lang="en-US" dirty="0" smtClean="0"/>
            </a:br>
            <a:r>
              <a:rPr lang="en-US" dirty="0" smtClean="0"/>
              <a:t>Program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Meet in small groups</a:t>
            </a:r>
          </a:p>
          <a:p>
            <a:r>
              <a:rPr lang="en-US" sz="2800" dirty="0" smtClean="0"/>
              <a:t>Never mention free in front of Budget.</a:t>
            </a:r>
          </a:p>
          <a:p>
            <a:r>
              <a:rPr lang="en-US" sz="2800" dirty="0" smtClean="0"/>
              <a:t>What happens in classroom - stays in the classroom.</a:t>
            </a:r>
          </a:p>
          <a:p>
            <a:r>
              <a:rPr lang="en-US" sz="2800" dirty="0" smtClean="0"/>
              <a:t>Offering for 3 credit hours, opens the door to VA / financial aid students.</a:t>
            </a:r>
          </a:p>
          <a:p>
            <a:r>
              <a:rPr lang="en-US" sz="2800" dirty="0" smtClean="0"/>
              <a:t>Think outside box for PR.</a:t>
            </a:r>
          </a:p>
          <a:p>
            <a:r>
              <a:rPr lang="en-US" sz="2800" dirty="0" smtClean="0"/>
              <a:t>Offer students something free for pilots.</a:t>
            </a:r>
          </a:p>
          <a:p>
            <a:r>
              <a:rPr lang="en-US" sz="2800" dirty="0"/>
              <a:t>Never show you can move a mountain with just a shovel.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5292425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534400" cy="2743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 smtClean="0"/>
              <a:t>Students are provided with the opportunity to master the concepts needed to proceed to the next developmental/college course by working at their own pace and learning style in a targeted instructional contract.</a:t>
            </a:r>
          </a:p>
          <a:p>
            <a:pPr marL="0" indent="0">
              <a:buNone/>
            </a:pPr>
            <a:endParaRPr lang="en-US" altLang="en-US" sz="2800" dirty="0" smtClean="0"/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Basic Definition of TAD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800600"/>
            <a:ext cx="7086600" cy="166199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rgbClr val="7030A0"/>
                </a:solidFill>
              </a:rPr>
              <a:t>Students </a:t>
            </a:r>
            <a:r>
              <a:rPr lang="en-US" altLang="en-US" sz="2800" dirty="0" smtClean="0">
                <a:solidFill>
                  <a:srgbClr val="7030A0"/>
                </a:solidFill>
              </a:rPr>
              <a:t>complete </a:t>
            </a:r>
            <a:r>
              <a:rPr lang="en-US" altLang="en-US" sz="2800" dirty="0">
                <a:solidFill>
                  <a:srgbClr val="7030A0"/>
                </a:solidFill>
              </a:rPr>
              <a:t>up to three levels of Developmental Mathematics -- </a:t>
            </a:r>
            <a:r>
              <a:rPr lang="en-US" altLang="en-US" sz="2800" dirty="0" smtClean="0">
                <a:solidFill>
                  <a:srgbClr val="7030A0"/>
                </a:solidFill>
              </a:rPr>
              <a:t>Pre-, Beginning, </a:t>
            </a:r>
            <a:r>
              <a:rPr lang="en-US" altLang="en-US" sz="2800" dirty="0">
                <a:solidFill>
                  <a:srgbClr val="7030A0"/>
                </a:solidFill>
              </a:rPr>
              <a:t>and Intermediate Algebra in one semester.</a:t>
            </a:r>
          </a:p>
          <a:p>
            <a:endParaRPr lang="en-US" dirty="0"/>
          </a:p>
        </p:txBody>
      </p:sp>
    </p:spTree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TAD – DSMA 0399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complete an application/information session/ sign course contract.</a:t>
            </a:r>
          </a:p>
          <a:p>
            <a:r>
              <a:rPr lang="en-US" dirty="0" smtClean="0"/>
              <a:t>Work off an individualized instructional contract. (one for each level)</a:t>
            </a:r>
          </a:p>
          <a:p>
            <a:r>
              <a:rPr lang="en-US" dirty="0" smtClean="0"/>
              <a:t>Mastery levels must be obtained to move on.</a:t>
            </a:r>
          </a:p>
          <a:p>
            <a:r>
              <a:rPr lang="en-US" dirty="0" smtClean="0"/>
              <a:t>Everyone starts in Pre-Algebra.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50966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tcpresentatio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ctcpresentationtemplate</Template>
  <TotalTime>4348</TotalTime>
  <Words>1235</Words>
  <Application>Microsoft Office PowerPoint</Application>
  <PresentationFormat>On-screen Show (4:3)</PresentationFormat>
  <Paragraphs>232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ctcpresentationtemplate</vt:lpstr>
      <vt:lpstr>Targeted, Accelerated, Community Learning NCBO DevMath Program  </vt:lpstr>
      <vt:lpstr>CTC History</vt:lpstr>
      <vt:lpstr>The Quote that Inspired Us</vt:lpstr>
      <vt:lpstr>Targeted, Accelerated, Developmental Education (TAD) </vt:lpstr>
      <vt:lpstr>NCBO Program</vt:lpstr>
      <vt:lpstr>PowerPoint Presentation</vt:lpstr>
      <vt:lpstr>Lessons Learned –  Program Development</vt:lpstr>
      <vt:lpstr>Basic Definition of TAD </vt:lpstr>
      <vt:lpstr>TAD – DSMA 0399</vt:lpstr>
      <vt:lpstr>Conquering the Map</vt:lpstr>
      <vt:lpstr>Grading</vt:lpstr>
      <vt:lpstr>Physical Set Up of Class</vt:lpstr>
      <vt:lpstr>Why it works!</vt:lpstr>
      <vt:lpstr>Why it Works</vt:lpstr>
      <vt:lpstr>Why It Works</vt:lpstr>
      <vt:lpstr>PowerPoint Presentation</vt:lpstr>
      <vt:lpstr>New Team Members</vt:lpstr>
      <vt:lpstr>DSMA 0399 Data</vt:lpstr>
      <vt:lpstr>College Algebra Pass Rates</vt:lpstr>
      <vt:lpstr>Traditional Course Pass Rate</vt:lpstr>
      <vt:lpstr>Recent Discoveries</vt:lpstr>
      <vt:lpstr>PowerPoint Presentation</vt:lpstr>
      <vt:lpstr>TAD Plus -- NCBO Intermediate Algebra/College Algebra</vt:lpstr>
      <vt:lpstr>TAD Plus – Paired Class  Physical Setup of Classroom</vt:lpstr>
      <vt:lpstr>Engages/Enhances Interest in Math with Relevance</vt:lpstr>
      <vt:lpstr>TAD Plus Data</vt:lpstr>
      <vt:lpstr>Recent Discoveries</vt:lpstr>
      <vt:lpstr>PowerPoint Presentation</vt:lpstr>
      <vt:lpstr>TAD BIT</vt:lpstr>
      <vt:lpstr>TAD BIT </vt:lpstr>
      <vt:lpstr>TAD BIT Data</vt:lpstr>
      <vt:lpstr>DSMA 0391</vt:lpstr>
      <vt:lpstr>What’s Next ?</vt:lpstr>
      <vt:lpstr>Albert Enstein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Payne, Sue</dc:creator>
  <cp:lastModifiedBy>Shotwell, Jenny</cp:lastModifiedBy>
  <cp:revision>212</cp:revision>
  <cp:lastPrinted>2012-11-13T13:21:41Z</cp:lastPrinted>
  <dcterms:created xsi:type="dcterms:W3CDTF">2012-12-03T17:24:55Z</dcterms:created>
  <dcterms:modified xsi:type="dcterms:W3CDTF">2016-03-28T13:25:05Z</dcterms:modified>
</cp:coreProperties>
</file>