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83" r:id="rId2"/>
    <p:sldId id="398" r:id="rId3"/>
    <p:sldId id="399" r:id="rId4"/>
    <p:sldId id="366" r:id="rId5"/>
    <p:sldId id="414" r:id="rId6"/>
    <p:sldId id="424" r:id="rId7"/>
    <p:sldId id="400" r:id="rId8"/>
    <p:sldId id="439" r:id="rId9"/>
    <p:sldId id="401" r:id="rId10"/>
    <p:sldId id="429" r:id="rId11"/>
    <p:sldId id="402" r:id="rId12"/>
    <p:sldId id="406" r:id="rId13"/>
    <p:sldId id="403" r:id="rId14"/>
    <p:sldId id="420" r:id="rId15"/>
    <p:sldId id="421" r:id="rId16"/>
    <p:sldId id="422" r:id="rId17"/>
    <p:sldId id="423" r:id="rId18"/>
    <p:sldId id="427" r:id="rId19"/>
    <p:sldId id="428" r:id="rId20"/>
    <p:sldId id="416" r:id="rId21"/>
    <p:sldId id="404" r:id="rId22"/>
    <p:sldId id="417" r:id="rId23"/>
    <p:sldId id="292" r:id="rId24"/>
    <p:sldId id="405" r:id="rId25"/>
    <p:sldId id="430" r:id="rId26"/>
    <p:sldId id="438" r:id="rId27"/>
    <p:sldId id="431" r:id="rId28"/>
    <p:sldId id="310" r:id="rId29"/>
    <p:sldId id="432" r:id="rId30"/>
    <p:sldId id="433" r:id="rId31"/>
    <p:sldId id="299" r:id="rId32"/>
    <p:sldId id="302" r:id="rId33"/>
    <p:sldId id="434" r:id="rId34"/>
    <p:sldId id="317" r:id="rId35"/>
    <p:sldId id="334" r:id="rId36"/>
    <p:sldId id="419" r:id="rId37"/>
    <p:sldId id="435" r:id="rId38"/>
    <p:sldId id="306" r:id="rId39"/>
    <p:sldId id="436" r:id="rId40"/>
    <p:sldId id="418" r:id="rId41"/>
    <p:sldId id="322" r:id="rId42"/>
    <p:sldId id="437" r:id="rId43"/>
    <p:sldId id="335" r:id="rId44"/>
    <p:sldId id="365" r:id="rId45"/>
    <p:sldId id="338" r:id="rId46"/>
    <p:sldId id="337" r:id="rId47"/>
    <p:sldId id="340" r:id="rId48"/>
    <p:sldId id="341" r:id="rId49"/>
    <p:sldId id="342" r:id="rId50"/>
    <p:sldId id="326" r:id="rId51"/>
    <p:sldId id="392" r:id="rId52"/>
    <p:sldId id="407" r:id="rId53"/>
    <p:sldId id="410" r:id="rId54"/>
    <p:sldId id="411" r:id="rId55"/>
    <p:sldId id="413" r:id="rId56"/>
    <p:sldId id="425" r:id="rId57"/>
    <p:sldId id="426" r:id="rId58"/>
    <p:sldId id="408" r:id="rId59"/>
    <p:sldId id="397" r:id="rId60"/>
    <p:sldId id="440" r:id="rId61"/>
    <p:sldId id="282"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2E48F16-F2FF-4ECE-8E40-9FD8B743664D}" type="datetimeFigureOut">
              <a:rPr lang="en-US"/>
              <a:pPr>
                <a:defRPr/>
              </a:pPr>
              <a:t>4/16/2015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11ECFF7-BF4D-43C9-9E27-1A04181BA5D8}" type="slidenum">
              <a:rPr lang="en-US" altLang="en-US"/>
              <a:pPr/>
              <a:t>‹#›</a:t>
            </a:fld>
            <a:endParaRPr lang="en-US" altLang="en-US"/>
          </a:p>
        </p:txBody>
      </p:sp>
    </p:spTree>
    <p:extLst>
      <p:ext uri="{BB962C8B-B14F-4D97-AF65-F5344CB8AC3E}">
        <p14:creationId xmlns:p14="http://schemas.microsoft.com/office/powerpoint/2010/main" val="2753907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AD949EC-16D0-4C36-8AA8-FFF797527B62}" type="datetimeFigureOut">
              <a:rPr lang="en-US"/>
              <a:pPr>
                <a:defRPr/>
              </a:pPr>
              <a:t>4/16/2015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F5B9FB9-775D-4433-B71F-76AA6B2AD4BA}" type="slidenum">
              <a:rPr lang="en-US" altLang="en-US"/>
              <a:pPr/>
              <a:t>‹#›</a:t>
            </a:fld>
            <a:endParaRPr lang="en-US" altLang="en-US"/>
          </a:p>
        </p:txBody>
      </p:sp>
    </p:spTree>
    <p:extLst>
      <p:ext uri="{BB962C8B-B14F-4D97-AF65-F5344CB8AC3E}">
        <p14:creationId xmlns:p14="http://schemas.microsoft.com/office/powerpoint/2010/main" val="3444285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5B9FB9-775D-4433-B71F-76AA6B2AD4BA}" type="slidenum">
              <a:rPr lang="en-US" altLang="en-US" smtClean="0"/>
              <a:pPr/>
              <a:t>7</a:t>
            </a:fld>
            <a:endParaRPr lang="en-US" altLang="en-US"/>
          </a:p>
        </p:txBody>
      </p:sp>
    </p:spTree>
    <p:extLst>
      <p:ext uri="{BB962C8B-B14F-4D97-AF65-F5344CB8AC3E}">
        <p14:creationId xmlns:p14="http://schemas.microsoft.com/office/powerpoint/2010/main" val="3575100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62" b="-62659"/>
          <a:stretch>
            <a:fillRect/>
          </a:stretch>
        </p:blipFill>
        <p:spPr bwMode="auto">
          <a:xfrm>
            <a:off x="1600200" y="990600"/>
            <a:ext cx="7543800" cy="78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1757363"/>
            <a:ext cx="1189038"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990600"/>
            <a:ext cx="9144000" cy="4800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1752600" y="2130425"/>
            <a:ext cx="7239000" cy="1470025"/>
          </a:xfrm>
        </p:spPr>
        <p:txBody>
          <a:bodyPr>
            <a:normAutofit/>
          </a:bodyPr>
          <a:lstStyle>
            <a:lvl1pPr>
              <a:defRPr sz="36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44566" y="3733799"/>
            <a:ext cx="7010400" cy="1401817"/>
          </a:xfrm>
        </p:spPr>
        <p:txBody>
          <a:bodyPr/>
          <a:lstStyle>
            <a:lvl1pPr marL="0" indent="0" algn="ctr">
              <a:buNone/>
              <a:defRPr b="1">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CA5C5BB1-0820-4450-881F-D9900EE46EA9}" type="datetimeFigureOut">
              <a:rPr lang="en-US"/>
              <a:pPr>
                <a:defRPr/>
              </a:pPr>
              <a:t>4/16/2015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14FABE2-6C78-4FD5-9DBC-85ED4ED1FC2A}" type="slidenum">
              <a:rPr lang="en-US" altLang="en-US"/>
              <a:pPr/>
              <a:t>‹#›</a:t>
            </a:fld>
            <a:endParaRPr lang="en-US" altLang="en-US"/>
          </a:p>
        </p:txBody>
      </p:sp>
    </p:spTree>
    <p:extLst>
      <p:ext uri="{BB962C8B-B14F-4D97-AF65-F5344CB8AC3E}">
        <p14:creationId xmlns:p14="http://schemas.microsoft.com/office/powerpoint/2010/main" val="437465070"/>
      </p:ext>
    </p:extLst>
  </p:cSld>
  <p:clrMapOvr>
    <a:masterClrMapping/>
  </p:clrMapOvr>
  <p:transition spd="med"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8910" b="47424"/>
          <a:stretch>
            <a:fillRect/>
          </a:stretch>
        </p:blipFill>
        <p:spPr bwMode="auto">
          <a:xfrm>
            <a:off x="0" y="-9525"/>
            <a:ext cx="9144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7848600" cy="4525963"/>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6035B7BE-7FBD-4BE2-85C1-4C4A62A871ED}" type="datetimeFigureOut">
              <a:rPr lang="en-US"/>
              <a:pPr>
                <a:defRPr/>
              </a:pPr>
              <a:t>4/16/2015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705600" y="6324600"/>
            <a:ext cx="1295400" cy="381000"/>
          </a:xfrm>
        </p:spPr>
        <p:txBody>
          <a:bodyPr/>
          <a:lstStyle>
            <a:lvl1pPr>
              <a:defRPr/>
            </a:lvl1pPr>
          </a:lstStyle>
          <a:p>
            <a:fld id="{AFFC7EA8-1B3D-491E-94C8-F58F38B164AB}" type="slidenum">
              <a:rPr lang="en-US" altLang="en-US"/>
              <a:pPr/>
              <a:t>‹#›</a:t>
            </a:fld>
            <a:endParaRPr lang="en-US" altLang="en-US"/>
          </a:p>
        </p:txBody>
      </p:sp>
    </p:spTree>
    <p:extLst>
      <p:ext uri="{BB962C8B-B14F-4D97-AF65-F5344CB8AC3E}">
        <p14:creationId xmlns:p14="http://schemas.microsoft.com/office/powerpoint/2010/main" val="1396559447"/>
      </p:ext>
    </p:extLst>
  </p:cSld>
  <p:clrMapOvr>
    <a:masterClrMapping/>
  </p:clrMapOvr>
  <p:transition spd="med"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8910" b="47424"/>
          <a:stretch>
            <a:fillRect/>
          </a:stretch>
        </p:blipFill>
        <p:spPr bwMode="auto">
          <a:xfrm>
            <a:off x="0" y="-9525"/>
            <a:ext cx="9144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fld id="{BCAE2BD1-2257-4398-9BC1-64A7FD4EC51B}" type="datetimeFigureOut">
              <a:rPr lang="en-US"/>
              <a:pPr>
                <a:defRPr/>
              </a:pPr>
              <a:t>4/16/2015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6553200" y="6356350"/>
            <a:ext cx="1371600" cy="349250"/>
          </a:xfrm>
        </p:spPr>
        <p:txBody>
          <a:bodyPr/>
          <a:lstStyle>
            <a:lvl1pPr>
              <a:defRPr/>
            </a:lvl1pPr>
          </a:lstStyle>
          <a:p>
            <a:fld id="{F81486BC-3B9F-42CE-BB4E-0FF030131B76}" type="slidenum">
              <a:rPr lang="en-US" altLang="en-US"/>
              <a:pPr/>
              <a:t>‹#›</a:t>
            </a:fld>
            <a:endParaRPr lang="en-US" altLang="en-US"/>
          </a:p>
        </p:txBody>
      </p:sp>
    </p:spTree>
    <p:extLst>
      <p:ext uri="{BB962C8B-B14F-4D97-AF65-F5344CB8AC3E}">
        <p14:creationId xmlns:p14="http://schemas.microsoft.com/office/powerpoint/2010/main" val="2939897828"/>
      </p:ext>
    </p:extLst>
  </p:cSld>
  <p:clrMapOvr>
    <a:masterClrMapping/>
  </p:clrMapOvr>
  <p:transition spd="med"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8910" b="47424"/>
          <a:stretch>
            <a:fillRect/>
          </a:stretch>
        </p:blipFill>
        <p:spPr bwMode="auto">
          <a:xfrm>
            <a:off x="0" y="-9525"/>
            <a:ext cx="9144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0" y="1752600"/>
            <a:ext cx="3352800" cy="566738"/>
          </a:xfrm>
        </p:spPr>
        <p:txBody>
          <a:bodyPr anchor="b">
            <a:noAutofit/>
          </a:bodyPr>
          <a:lstStyle>
            <a:lvl1pPr algn="l">
              <a:defRPr sz="1800" b="1">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 y="1617930"/>
            <a:ext cx="5486400" cy="470667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717901" y="2545310"/>
            <a:ext cx="3349899" cy="1721890"/>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00EB0C84-93CF-4461-9D95-5E7B540704DD}" type="datetimeFigureOut">
              <a:rPr lang="en-US"/>
              <a:pPr>
                <a:defRPr/>
              </a:pPr>
              <a:t>4/16/2015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6553200" y="6356350"/>
            <a:ext cx="1371600" cy="349250"/>
          </a:xfrm>
        </p:spPr>
        <p:txBody>
          <a:bodyPr/>
          <a:lstStyle>
            <a:lvl1pPr>
              <a:defRPr/>
            </a:lvl1pPr>
          </a:lstStyle>
          <a:p>
            <a:fld id="{6C8CC437-A3E6-4E5D-BD6D-5253C11E33AA}" type="slidenum">
              <a:rPr lang="en-US" altLang="en-US"/>
              <a:pPr/>
              <a:t>‹#›</a:t>
            </a:fld>
            <a:endParaRPr lang="en-US" altLang="en-US"/>
          </a:p>
        </p:txBody>
      </p:sp>
    </p:spTree>
    <p:extLst>
      <p:ext uri="{BB962C8B-B14F-4D97-AF65-F5344CB8AC3E}">
        <p14:creationId xmlns:p14="http://schemas.microsoft.com/office/powerpoint/2010/main" val="1494341041"/>
      </p:ext>
    </p:extLst>
  </p:cSld>
  <p:clrMapOvr>
    <a:masterClrMapping/>
  </p:clrMapOvr>
  <p:transition spd="med" advClick="0" advTm="20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0A0D0B-7A2E-40A9-A620-F2BDCAA7A750}" type="datetimeFigureOut">
              <a:rPr lang="en-US"/>
              <a:pPr>
                <a:defRPr/>
              </a:pPr>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1519238" cy="349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65802DE-74E8-441D-A9FB-FB04742E75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transition spd="med" advClick="0" advTm="20000">
    <p:fade/>
  </p:transition>
  <p:timing>
    <p:tnLst>
      <p:par>
        <p:cTn id="1" dur="indefinite" restart="never" nodeType="tmRoot"/>
      </p:par>
    </p:tnLst>
  </p:timing>
  <p:txStyles>
    <p:titleStyle>
      <a:lvl1pPr algn="ctr" rtl="0" eaLnBrk="0" fontAlgn="base" hangingPunct="0">
        <a:spcBef>
          <a:spcPct val="0"/>
        </a:spcBef>
        <a:spcAft>
          <a:spcPct val="0"/>
        </a:spcAft>
        <a:defRPr sz="3600" b="1" kern="1200">
          <a:solidFill>
            <a:schemeClr val="bg1"/>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5pPr>
      <a:lvl6pPr marL="4572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6pPr>
      <a:lvl7pPr marL="9144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7pPr>
      <a:lvl8pPr marL="13716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8pPr>
      <a:lvl9pPr marL="18288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r.search.yahoo.com/_ylt=AwrB8o64jSVV6FIAAGCQnIlQ;_ylu=X3oDMTBxNG1oMmE2BHNlYwNmcC1hdHRyaWIEc2xrA3J1cmwEaXQD/RV=2/RE=1428553273/RO=11/RU=http:/mysimplerestaurant.com/faqs/RK=0/RS=VxRAz1zoW0axDYV39s5lVWCaXb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mgur.com/gallery/uqxffAz"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search.yahoo.com/_ylt=AwrB8pkJkx1V3jkAmKqjzbkF;_ylu=X3oDMTBxNG1oMmE2BHNlYwNmcC1hdHRyaWIEc2xrA3J1cmwEaXQD/RV=2/RE=1428030346/RO=11/RU=http:/quotespictures.com/quotes/inspirational-quotes/page/224/RK=0/RS=FPmf.3veS0JiNdgV89gh.TLE0kI-"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onlygags.com/i-never-said-half-the-crap-people-said-that-i-said-albert-einstein/"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normAutofit fontScale="90000"/>
          </a:bodyPr>
          <a:lstStyle/>
          <a:p>
            <a:pPr>
              <a:defRPr/>
            </a:pPr>
            <a:r>
              <a:rPr lang="en-US" dirty="0" smtClean="0"/>
              <a:t>Rewarding Students for Previous Knowledge and Dedication in Developmental Education</a:t>
            </a:r>
            <a:r>
              <a:rPr lang="en-US" dirty="0"/>
              <a:t/>
            </a:r>
            <a:br>
              <a:rPr lang="en-US" dirty="0"/>
            </a:br>
            <a:endParaRPr lang="en-US" altLang="en-US" dirty="0" smtClean="0"/>
          </a:p>
        </p:txBody>
      </p:sp>
      <p:sp>
        <p:nvSpPr>
          <p:cNvPr id="3" name="Subtitle 2"/>
          <p:cNvSpPr>
            <a:spLocks noGrp="1"/>
          </p:cNvSpPr>
          <p:nvPr>
            <p:ph type="subTitle" idx="1"/>
          </p:nvPr>
        </p:nvSpPr>
        <p:spPr>
          <a:xfrm>
            <a:off x="1844675" y="3733800"/>
            <a:ext cx="7010400" cy="1401763"/>
          </a:xfrm>
        </p:spPr>
        <p:txBody>
          <a:bodyPr rtlCol="0">
            <a:normAutofit/>
          </a:bodyPr>
          <a:lstStyle/>
          <a:p>
            <a:pPr>
              <a:defRPr/>
            </a:pPr>
            <a:r>
              <a:rPr lang="en-US" dirty="0" smtClean="0">
                <a:solidFill>
                  <a:schemeClr val="bg1">
                    <a:lumMod val="65000"/>
                  </a:schemeClr>
                </a:solidFill>
              </a:rPr>
              <a:t>Jenny Shotwell </a:t>
            </a:r>
            <a:br>
              <a:rPr lang="en-US" dirty="0" smtClean="0">
                <a:solidFill>
                  <a:schemeClr val="bg1">
                    <a:lumMod val="65000"/>
                  </a:schemeClr>
                </a:solidFill>
              </a:rPr>
            </a:br>
            <a:r>
              <a:rPr lang="en-US" dirty="0" smtClean="0">
                <a:solidFill>
                  <a:schemeClr val="bg1">
                    <a:lumMod val="65000"/>
                  </a:schemeClr>
                </a:solidFill>
              </a:rPr>
              <a:t>Ellen Falkenstein</a:t>
            </a:r>
          </a:p>
        </p:txBody>
      </p:sp>
    </p:spTree>
  </p:cSld>
  <p:clrMapOvr>
    <a:masterClrMapping/>
  </p:clrMapOvr>
  <p:transition spd="med" advClick="0" advTm="2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33400"/>
            <a:ext cx="8229600" cy="1143000"/>
          </a:xfrm>
        </p:spPr>
        <p:txBody>
          <a:bodyPr>
            <a:normAutofit fontScale="90000"/>
          </a:bodyPr>
          <a:lstStyle/>
          <a:p>
            <a:r>
              <a:rPr lang="en-US" dirty="0" smtClean="0"/>
              <a:t>“Non-Traditional Course Option”</a:t>
            </a:r>
            <a:br>
              <a:rPr lang="en-US" dirty="0" smtClean="0"/>
            </a:br>
            <a:r>
              <a:rPr lang="en-US" dirty="0" smtClean="0"/>
              <a:t>Lessons Learned</a:t>
            </a:r>
            <a:r>
              <a:rPr lang="en-US" dirty="0"/>
              <a:t/>
            </a:r>
            <a:br>
              <a:rPr lang="en-US" dirty="0"/>
            </a:br>
            <a:endParaRPr lang="en-US" dirty="0"/>
          </a:p>
        </p:txBody>
      </p:sp>
      <p:sp>
        <p:nvSpPr>
          <p:cNvPr id="4" name="Content Placeholder 2"/>
          <p:cNvSpPr txBox="1">
            <a:spLocks/>
          </p:cNvSpPr>
          <p:nvPr/>
        </p:nvSpPr>
        <p:spPr bwMode="auto">
          <a:xfrm>
            <a:off x="457200" y="1676400"/>
            <a:ext cx="815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Never mention “free” or “3 courses for the price of 1” while in front of Budget</a:t>
            </a:r>
          </a:p>
          <a:p>
            <a:r>
              <a:rPr lang="en-US" sz="2800" dirty="0" smtClean="0"/>
              <a:t>Never try to explain the inner workings of a course to Budget, Registrar, Student Services, etc. </a:t>
            </a:r>
          </a:p>
          <a:p>
            <a:endParaRPr lang="en-US" sz="3000"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59" y="3962399"/>
            <a:ext cx="4572141" cy="2670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5600" y="6632766"/>
            <a:ext cx="1702710" cy="523220"/>
          </a:xfrm>
          <a:prstGeom prst="rect">
            <a:avLst/>
          </a:prstGeom>
          <a:noFill/>
        </p:spPr>
        <p:txBody>
          <a:bodyPr wrap="none" rtlCol="0">
            <a:spAutoFit/>
          </a:bodyPr>
          <a:lstStyle/>
          <a:p>
            <a:r>
              <a:rPr lang="en-US" sz="1000" dirty="0"/>
              <a:t>curiouskhatri.wordpress.com</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20392"/>
            <a:ext cx="3276600" cy="95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341739"/>
      </p:ext>
    </p:extLst>
  </p:cSld>
  <p:clrMapOvr>
    <a:masterClrMapping/>
  </p:clrMapOvr>
  <p:transition spd="med" advClick="0" advTm="2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1325562"/>
          </a:xfrm>
        </p:spPr>
        <p:txBody>
          <a:bodyPr>
            <a:noAutofit/>
          </a:bodyPr>
          <a:lstStyle/>
          <a:p>
            <a:r>
              <a:rPr lang="en-US" sz="3000" dirty="0"/>
              <a:t>How do we </a:t>
            </a:r>
            <a:r>
              <a:rPr lang="en-US" sz="3000" dirty="0" smtClean="0"/>
              <a:t>best assist Financial </a:t>
            </a:r>
            <a:r>
              <a:rPr lang="en-US" sz="3000" dirty="0"/>
              <a:t>Aid and Veterans Affairs </a:t>
            </a:r>
            <a:r>
              <a:rPr lang="en-US" sz="3000" dirty="0" smtClean="0"/>
              <a:t>students’ needs?</a:t>
            </a:r>
            <a:r>
              <a:rPr lang="en-US" sz="3000" dirty="0"/>
              <a:t/>
            </a:r>
            <a:br>
              <a:rPr lang="en-US" sz="3000" dirty="0"/>
            </a:br>
            <a:endParaRPr lang="en-US" sz="3000" dirty="0"/>
          </a:p>
        </p:txBody>
      </p:sp>
      <p:sp>
        <p:nvSpPr>
          <p:cNvPr id="3" name="Content Placeholder 2"/>
          <p:cNvSpPr>
            <a:spLocks noGrp="1"/>
          </p:cNvSpPr>
          <p:nvPr>
            <p:ph idx="1"/>
          </p:nvPr>
        </p:nvSpPr>
        <p:spPr>
          <a:xfrm>
            <a:off x="228600" y="1600200"/>
            <a:ext cx="7924800" cy="4572000"/>
          </a:xfrm>
        </p:spPr>
        <p:txBody>
          <a:bodyPr/>
          <a:lstStyle/>
          <a:p>
            <a:pPr marL="0" indent="0">
              <a:buNone/>
            </a:pPr>
            <a:r>
              <a:rPr lang="en-US" dirty="0" smtClean="0"/>
              <a:t>DSMA0399 is a 3 semester hour course with a set start date and end date </a:t>
            </a:r>
            <a:r>
              <a:rPr lang="en-US" dirty="0" smtClean="0">
                <a:solidFill>
                  <a:srgbClr val="FF0000"/>
                </a:solidFill>
              </a:rPr>
              <a:t>– FA and VA is happy.</a:t>
            </a:r>
          </a:p>
          <a:p>
            <a:pPr marL="0" indent="0">
              <a:buNone/>
            </a:pPr>
            <a:r>
              <a:rPr lang="en-US" dirty="0" smtClean="0"/>
              <a:t>Why it is an NCBO:</a:t>
            </a:r>
          </a:p>
          <a:p>
            <a:pPr marL="457200" indent="-457200">
              <a:buFont typeface="+mj-lt"/>
              <a:buAutoNum type="arabicPeriod"/>
            </a:pPr>
            <a:r>
              <a:rPr lang="en-US" sz="2400" dirty="0" smtClean="0"/>
              <a:t>Curriculum based on non-mastered concepts only (rewarded for mastery)</a:t>
            </a:r>
          </a:p>
          <a:p>
            <a:pPr marL="457200" indent="-457200">
              <a:buFont typeface="+mj-lt"/>
              <a:buAutoNum type="arabicPeriod"/>
            </a:pPr>
            <a:r>
              <a:rPr lang="en-US" sz="2400" dirty="0" smtClean="0"/>
              <a:t>Self-Paced with instructor guidance</a:t>
            </a:r>
          </a:p>
          <a:p>
            <a:pPr marL="457200" indent="-457200">
              <a:buFont typeface="+mj-lt"/>
              <a:buAutoNum type="arabicPeriod"/>
            </a:pPr>
            <a:r>
              <a:rPr lang="en-US" sz="2400" dirty="0" smtClean="0"/>
              <a:t>Option to complete up to 3 levels (Pre-Algebra, Beginning Algebra, Intermediate Algebra) </a:t>
            </a:r>
            <a:endParaRPr lang="en-US" sz="2400" dirty="0"/>
          </a:p>
        </p:txBody>
      </p:sp>
    </p:spTree>
    <p:extLst>
      <p:ext uri="{BB962C8B-B14F-4D97-AF65-F5344CB8AC3E}">
        <p14:creationId xmlns:p14="http://schemas.microsoft.com/office/powerpoint/2010/main" val="1135190492"/>
      </p:ext>
    </p:extLst>
  </p:cSld>
  <p:clrMapOvr>
    <a:masterClrMapping/>
  </p:clrMapOvr>
  <p:transition spd="med" advClick="0" advTm="2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Registrar denote completion of each level</a:t>
            </a:r>
            <a:r>
              <a:rPr lang="en-US" dirty="0" smtClean="0"/>
              <a:t>?</a:t>
            </a:r>
            <a:endParaRPr lang="en-US" dirty="0"/>
          </a:p>
        </p:txBody>
      </p:sp>
      <p:sp>
        <p:nvSpPr>
          <p:cNvPr id="4" name="Content Placeholder 2"/>
          <p:cNvSpPr>
            <a:spLocks noGrp="1"/>
          </p:cNvSpPr>
          <p:nvPr>
            <p:ph idx="1"/>
          </p:nvPr>
        </p:nvSpPr>
        <p:spPr>
          <a:xfrm>
            <a:off x="-32657" y="1600200"/>
            <a:ext cx="8305800" cy="3581400"/>
          </a:xfrm>
        </p:spPr>
        <p:txBody>
          <a:bodyPr/>
          <a:lstStyle/>
          <a:p>
            <a:pPr lvl="1">
              <a:buFont typeface="Wingdings" panose="05000000000000000000" pitchFamily="2" charset="2"/>
              <a:buChar char="§"/>
            </a:pPr>
            <a:r>
              <a:rPr lang="en-US" dirty="0" smtClean="0"/>
              <a:t>In </a:t>
            </a:r>
            <a:r>
              <a:rPr lang="en-US" dirty="0" err="1" smtClean="0"/>
              <a:t>Datatel</a:t>
            </a:r>
            <a:r>
              <a:rPr lang="en-US" dirty="0" smtClean="0"/>
              <a:t> we created an internal test.  (3 line items, 1 for each level)</a:t>
            </a:r>
          </a:p>
          <a:p>
            <a:pPr lvl="1">
              <a:buFont typeface="Wingdings" panose="05000000000000000000" pitchFamily="2" charset="2"/>
              <a:buChar char="§"/>
            </a:pPr>
            <a:r>
              <a:rPr lang="en-US" dirty="0" smtClean="0"/>
              <a:t>After final exam completed, we enter the test score for that level.</a:t>
            </a:r>
          </a:p>
          <a:p>
            <a:pPr lvl="1">
              <a:buFont typeface="Wingdings" panose="05000000000000000000" pitchFamily="2" charset="2"/>
              <a:buChar char="§"/>
            </a:pPr>
            <a:r>
              <a:rPr lang="en-US" dirty="0" smtClean="0"/>
              <a:t>Above 70 awards credit for that course, and student can register for next level, the next term.</a:t>
            </a:r>
            <a:endParaRPr lang="en-US" dirty="0"/>
          </a:p>
          <a:p>
            <a:pPr marL="0" indent="0">
              <a:buNone/>
            </a:pPr>
            <a:endParaRPr lang="en-US" dirty="0"/>
          </a:p>
        </p:txBody>
      </p:sp>
    </p:spTree>
    <p:extLst>
      <p:ext uri="{BB962C8B-B14F-4D97-AF65-F5344CB8AC3E}">
        <p14:creationId xmlns:p14="http://schemas.microsoft.com/office/powerpoint/2010/main" val="112833179"/>
      </p:ext>
    </p:extLst>
  </p:cSld>
  <p:clrMapOvr>
    <a:masterClrMapping/>
  </p:clrMapOvr>
  <p:transition spd="med" advClick="0" advTm="2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How do we get students enrolled</a:t>
            </a:r>
            <a:r>
              <a:rPr lang="en-US" dirty="0" smtClean="0"/>
              <a:t>?</a:t>
            </a:r>
            <a:br>
              <a:rPr lang="en-US" dirty="0" smtClean="0"/>
            </a:br>
            <a:r>
              <a:rPr lang="en-US" dirty="0" smtClean="0"/>
              <a:t>First – Get the Word Out</a:t>
            </a: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6" y="1752598"/>
            <a:ext cx="2851754" cy="322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5015040"/>
            <a:ext cx="936475" cy="246221"/>
          </a:xfrm>
          <a:prstGeom prst="rect">
            <a:avLst/>
          </a:prstGeom>
          <a:noFill/>
        </p:spPr>
        <p:txBody>
          <a:bodyPr wrap="none" rtlCol="0">
            <a:spAutoFit/>
          </a:bodyPr>
          <a:lstStyle/>
          <a:p>
            <a:r>
              <a:rPr lang="en-US" sz="1000" dirty="0" smtClean="0"/>
              <a:t>peterfaur.com</a:t>
            </a:r>
            <a:endParaRPr lang="en-US" sz="1000" dirty="0"/>
          </a:p>
        </p:txBody>
      </p:sp>
      <p:sp>
        <p:nvSpPr>
          <p:cNvPr id="5" name="TextBox 4"/>
          <p:cNvSpPr txBox="1"/>
          <p:nvPr/>
        </p:nvSpPr>
        <p:spPr>
          <a:xfrm>
            <a:off x="2895600" y="1721831"/>
            <a:ext cx="6169638" cy="4031873"/>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t>CTC Website</a:t>
            </a:r>
          </a:p>
          <a:p>
            <a:pPr marL="285750" indent="-285750">
              <a:buFont typeface="Arial" panose="020B0604020202020204" pitchFamily="34" charset="0"/>
              <a:buChar char="•"/>
            </a:pPr>
            <a:r>
              <a:rPr lang="en-US" sz="3200" dirty="0" smtClean="0"/>
              <a:t>Facebook</a:t>
            </a:r>
          </a:p>
          <a:p>
            <a:pPr marL="285750" indent="-285750">
              <a:buFont typeface="Arial" panose="020B0604020202020204" pitchFamily="34" charset="0"/>
              <a:buChar char="•"/>
            </a:pPr>
            <a:r>
              <a:rPr lang="en-US" sz="3200" dirty="0" smtClean="0"/>
              <a:t>Brochures</a:t>
            </a:r>
          </a:p>
          <a:p>
            <a:pPr marL="285750" indent="-285750">
              <a:buFont typeface="Arial" panose="020B0604020202020204" pitchFamily="34" charset="0"/>
              <a:buChar char="•"/>
            </a:pPr>
            <a:r>
              <a:rPr lang="en-US" sz="3200" dirty="0" smtClean="0"/>
              <a:t>Attend Student Success Workshop</a:t>
            </a:r>
          </a:p>
          <a:p>
            <a:pPr marL="285750" indent="-285750">
              <a:buFont typeface="Arial" panose="020B0604020202020204" pitchFamily="34" charset="0"/>
              <a:buChar char="•"/>
            </a:pPr>
            <a:r>
              <a:rPr lang="en-US" sz="3200" dirty="0" smtClean="0"/>
              <a:t>Attend New Student Orientation</a:t>
            </a:r>
          </a:p>
          <a:p>
            <a:pPr marL="285750" indent="-285750">
              <a:buFont typeface="Arial" panose="020B0604020202020204" pitchFamily="34" charset="0"/>
              <a:buChar char="•"/>
            </a:pPr>
            <a:r>
              <a:rPr lang="en-US" sz="3200" dirty="0" smtClean="0"/>
              <a:t>Share with faculty</a:t>
            </a:r>
          </a:p>
          <a:p>
            <a:pPr marL="285750" indent="-285750">
              <a:buFont typeface="Arial" panose="020B0604020202020204" pitchFamily="34" charset="0"/>
              <a:buChar char="•"/>
            </a:pPr>
            <a:r>
              <a:rPr lang="en-US" sz="3200" dirty="0" smtClean="0"/>
              <a:t>Share with counselors</a:t>
            </a:r>
          </a:p>
          <a:p>
            <a:pPr marL="285750" indent="-285750">
              <a:buFont typeface="Arial" panose="020B0604020202020204" pitchFamily="34" charset="0"/>
              <a:buChar char="•"/>
            </a:pPr>
            <a:r>
              <a:rPr lang="en-US" sz="3200" dirty="0" smtClean="0"/>
              <a:t>Word of Mouth!!!</a:t>
            </a:r>
            <a:endParaRPr lang="en-US" sz="3200" dirty="0"/>
          </a:p>
        </p:txBody>
      </p:sp>
    </p:spTree>
    <p:extLst>
      <p:ext uri="{BB962C8B-B14F-4D97-AF65-F5344CB8AC3E}">
        <p14:creationId xmlns:p14="http://schemas.microsoft.com/office/powerpoint/2010/main" val="1457083529"/>
      </p:ext>
    </p:extLst>
  </p:cSld>
  <p:clrMapOvr>
    <a:masterClrMapping/>
  </p:clrMapOvr>
  <p:transition spd="med" advClick="0" advTm="2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143000"/>
          </a:xfrm>
        </p:spPr>
        <p:txBody>
          <a:bodyPr>
            <a:normAutofit fontScale="90000"/>
          </a:bodyPr>
          <a:lstStyle/>
          <a:p>
            <a:r>
              <a:rPr lang="en-US" dirty="0"/>
              <a:t>How do we get students enrolled</a:t>
            </a:r>
            <a:r>
              <a:rPr lang="en-US" dirty="0" smtClean="0"/>
              <a:t>?</a:t>
            </a:r>
            <a:br>
              <a:rPr lang="en-US" dirty="0" smtClean="0"/>
            </a:br>
            <a:r>
              <a:rPr lang="en-US" dirty="0" smtClean="0"/>
              <a:t>Second – Application Process</a:t>
            </a:r>
            <a:r>
              <a:rPr lang="en-US" dirty="0"/>
              <a:t/>
            </a:r>
            <a:br>
              <a:rPr lang="en-US" dirty="0"/>
            </a:br>
            <a:endParaRPr lang="en-US" dirty="0"/>
          </a:p>
        </p:txBody>
      </p:sp>
      <p:sp>
        <p:nvSpPr>
          <p:cNvPr id="5" name="TextBox 4"/>
          <p:cNvSpPr txBox="1"/>
          <p:nvPr/>
        </p:nvSpPr>
        <p:spPr>
          <a:xfrm>
            <a:off x="5034236" y="1905000"/>
            <a:ext cx="3967817" cy="2554545"/>
          </a:xfrm>
          <a:prstGeom prst="rect">
            <a:avLst/>
          </a:prstGeom>
          <a:noFill/>
        </p:spPr>
        <p:txBody>
          <a:bodyPr wrap="none" rtlCol="0">
            <a:spAutoFit/>
          </a:bodyPr>
          <a:lstStyle/>
          <a:p>
            <a:r>
              <a:rPr lang="en-US" sz="3200" dirty="0" smtClean="0"/>
              <a:t>CTC Website contains: </a:t>
            </a:r>
          </a:p>
          <a:p>
            <a:pPr marL="457200" indent="-457200">
              <a:buFont typeface="Arial" panose="020B0604020202020204" pitchFamily="34" charset="0"/>
              <a:buChar char="•"/>
            </a:pPr>
            <a:r>
              <a:rPr lang="en-US" sz="3200" dirty="0" smtClean="0"/>
              <a:t>NCBO Definition</a:t>
            </a:r>
          </a:p>
          <a:p>
            <a:pPr marL="457200" indent="-457200">
              <a:buFont typeface="Arial" panose="020B0604020202020204" pitchFamily="34" charset="0"/>
              <a:buChar char="•"/>
            </a:pPr>
            <a:r>
              <a:rPr lang="en-US" sz="3200" dirty="0" smtClean="0"/>
              <a:t>Course Descriptions</a:t>
            </a:r>
          </a:p>
          <a:p>
            <a:pPr marL="457200" indent="-457200">
              <a:buFont typeface="Arial" panose="020B0604020202020204" pitchFamily="34" charset="0"/>
              <a:buChar char="•"/>
            </a:pPr>
            <a:r>
              <a:rPr lang="en-US" sz="3200" dirty="0" smtClean="0"/>
              <a:t>Course Times</a:t>
            </a:r>
          </a:p>
          <a:p>
            <a:pPr marL="457200" indent="-457200">
              <a:buFont typeface="Arial" panose="020B0604020202020204" pitchFamily="34" charset="0"/>
              <a:buChar char="•"/>
            </a:pPr>
            <a:r>
              <a:rPr lang="en-US" sz="3200" dirty="0" smtClean="0"/>
              <a:t>Application</a:t>
            </a:r>
          </a:p>
        </p:txBody>
      </p:sp>
      <p:sp>
        <p:nvSpPr>
          <p:cNvPr id="2" name="TextBox 1"/>
          <p:cNvSpPr txBox="1"/>
          <p:nvPr/>
        </p:nvSpPr>
        <p:spPr>
          <a:xfrm>
            <a:off x="3124200" y="6097488"/>
            <a:ext cx="4266681" cy="523220"/>
          </a:xfrm>
          <a:prstGeom prst="rect">
            <a:avLst/>
          </a:prstGeom>
          <a:noFill/>
        </p:spPr>
        <p:txBody>
          <a:bodyPr wrap="none" rtlCol="0">
            <a:spAutoFit/>
          </a:bodyPr>
          <a:lstStyle/>
          <a:p>
            <a:r>
              <a:rPr lang="en-US" sz="2800" dirty="0">
                <a:solidFill>
                  <a:srgbClr val="002060"/>
                </a:solidFill>
              </a:rPr>
              <a:t>http://</a:t>
            </a:r>
            <a:r>
              <a:rPr lang="en-US" sz="2800" dirty="0" smtClean="0">
                <a:solidFill>
                  <a:srgbClr val="002060"/>
                </a:solidFill>
              </a:rPr>
              <a:t>www.ctcd.edu/ncbo</a:t>
            </a:r>
            <a:r>
              <a:rPr lang="en-US" sz="2800" dirty="0">
                <a:solidFill>
                  <a:srgbClr val="002060"/>
                </a:solidFill>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4653236" cy="326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335033"/>
      </p:ext>
    </p:extLst>
  </p:cSld>
  <p:clrMapOvr>
    <a:masterClrMapping/>
  </p:clrMapOvr>
  <p:transition spd="med" advClick="0" advTm="2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752600"/>
            <a:ext cx="6400801" cy="494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457200"/>
            <a:ext cx="8229600" cy="1143000"/>
          </a:xfrm>
        </p:spPr>
        <p:txBody>
          <a:bodyPr>
            <a:normAutofit fontScale="90000"/>
          </a:bodyPr>
          <a:lstStyle/>
          <a:p>
            <a:r>
              <a:rPr lang="en-US" dirty="0"/>
              <a:t>How do we get students enrolled</a:t>
            </a:r>
            <a:r>
              <a:rPr lang="en-US" dirty="0" smtClean="0"/>
              <a:t>?</a:t>
            </a:r>
            <a:br>
              <a:rPr lang="en-US" dirty="0" smtClean="0"/>
            </a:br>
            <a:r>
              <a:rPr lang="en-US" dirty="0" smtClean="0"/>
              <a:t>Application Process (Continued)</a:t>
            </a:r>
            <a:r>
              <a:rPr lang="en-US" dirty="0"/>
              <a:t/>
            </a:r>
            <a:br>
              <a:rPr lang="en-US" dirty="0"/>
            </a:br>
            <a:endParaRPr lang="en-US" dirty="0"/>
          </a:p>
        </p:txBody>
      </p:sp>
    </p:spTree>
    <p:extLst>
      <p:ext uri="{BB962C8B-B14F-4D97-AF65-F5344CB8AC3E}">
        <p14:creationId xmlns:p14="http://schemas.microsoft.com/office/powerpoint/2010/main" val="1110166719"/>
      </p:ext>
    </p:extLst>
  </p:cSld>
  <p:clrMapOvr>
    <a:masterClrMapping/>
  </p:clrMapOvr>
  <p:transition spd="med" advClick="0" advTm="2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143000"/>
          </a:xfrm>
        </p:spPr>
        <p:txBody>
          <a:bodyPr>
            <a:normAutofit fontScale="90000"/>
          </a:bodyPr>
          <a:lstStyle/>
          <a:p>
            <a:r>
              <a:rPr lang="en-US" dirty="0"/>
              <a:t>How do we get students enrolled</a:t>
            </a:r>
            <a:r>
              <a:rPr lang="en-US" dirty="0" smtClean="0"/>
              <a:t>?</a:t>
            </a:r>
            <a:br>
              <a:rPr lang="en-US" dirty="0" smtClean="0"/>
            </a:br>
            <a:r>
              <a:rPr lang="en-US" dirty="0" smtClean="0"/>
              <a:t>Application Process (Continued)</a:t>
            </a:r>
            <a:r>
              <a:rPr lang="en-US" dirty="0"/>
              <a:t/>
            </a:r>
            <a:br>
              <a:rPr lang="en-US"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 y="1600200"/>
            <a:ext cx="7913914" cy="457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476659"/>
      </p:ext>
    </p:extLst>
  </p:cSld>
  <p:clrMapOvr>
    <a:masterClrMapping/>
  </p:clrMapOvr>
  <p:transition spd="med" advClick="0" advTm="2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143000"/>
          </a:xfrm>
        </p:spPr>
        <p:txBody>
          <a:bodyPr>
            <a:normAutofit fontScale="90000"/>
          </a:bodyPr>
          <a:lstStyle/>
          <a:p>
            <a:r>
              <a:rPr lang="en-US" dirty="0"/>
              <a:t>How do we get students enrolled</a:t>
            </a:r>
            <a:r>
              <a:rPr lang="en-US" dirty="0" smtClean="0"/>
              <a:t>?</a:t>
            </a:r>
            <a:br>
              <a:rPr lang="en-US" dirty="0" smtClean="0"/>
            </a:br>
            <a:r>
              <a:rPr lang="en-US" dirty="0" smtClean="0"/>
              <a:t>Application Process (Continued)</a:t>
            </a:r>
            <a:r>
              <a:rPr lang="en-US" dirty="0"/>
              <a:t/>
            </a:r>
            <a:br>
              <a:rPr lang="en-US" dirty="0"/>
            </a:b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7387743" cy="507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256996"/>
      </p:ext>
    </p:extLst>
  </p:cSld>
  <p:clrMapOvr>
    <a:masterClrMapping/>
  </p:clrMapOvr>
  <p:transition spd="med" advClick="0" advTm="2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1"/>
            <a:ext cx="8915400" cy="4495799"/>
          </a:xfrm>
        </p:spPr>
        <p:txBody>
          <a:bodyPr/>
          <a:lstStyle/>
          <a:p>
            <a:pPr marL="0" indent="0">
              <a:buNone/>
            </a:pPr>
            <a:r>
              <a:rPr lang="en-US" sz="3000" dirty="0" smtClean="0"/>
              <a:t>Students must complete prior to enrollment:</a:t>
            </a:r>
          </a:p>
          <a:p>
            <a:r>
              <a:rPr lang="en-US" sz="3000" dirty="0" smtClean="0"/>
              <a:t>Submit complete application</a:t>
            </a:r>
          </a:p>
          <a:p>
            <a:r>
              <a:rPr lang="en-US" sz="3000" dirty="0" smtClean="0"/>
              <a:t>Attend informational Interview Session</a:t>
            </a:r>
          </a:p>
          <a:p>
            <a:r>
              <a:rPr lang="en-US" sz="3000" dirty="0" smtClean="0"/>
              <a:t>Sign Instructional Contract</a:t>
            </a:r>
            <a:endParaRPr lang="en-US" sz="3000" dirty="0"/>
          </a:p>
        </p:txBody>
      </p:sp>
      <p:sp>
        <p:nvSpPr>
          <p:cNvPr id="4" name="Title 1"/>
          <p:cNvSpPr>
            <a:spLocks noGrp="1"/>
          </p:cNvSpPr>
          <p:nvPr>
            <p:ph type="title"/>
          </p:nvPr>
        </p:nvSpPr>
        <p:spPr>
          <a:xfrm>
            <a:off x="457200" y="457200"/>
            <a:ext cx="8229600" cy="1143000"/>
          </a:xfrm>
        </p:spPr>
        <p:txBody>
          <a:bodyPr>
            <a:normAutofit fontScale="90000"/>
          </a:bodyPr>
          <a:lstStyle/>
          <a:p>
            <a:r>
              <a:rPr lang="en-US" dirty="0"/>
              <a:t>How do we get students enrolled</a:t>
            </a:r>
            <a:r>
              <a:rPr lang="en-US" dirty="0" smtClean="0"/>
              <a:t>?</a:t>
            </a:r>
            <a:br>
              <a:rPr lang="en-US" dirty="0" smtClean="0"/>
            </a:br>
            <a:r>
              <a:rPr lang="en-US" dirty="0" smtClean="0"/>
              <a:t>Interview Process</a:t>
            </a: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3019370" cy="266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97678" y="6352562"/>
            <a:ext cx="1489510" cy="246221"/>
          </a:xfrm>
          <a:prstGeom prst="rect">
            <a:avLst/>
          </a:prstGeom>
          <a:noFill/>
        </p:spPr>
        <p:txBody>
          <a:bodyPr wrap="none" rtlCol="0">
            <a:spAutoFit/>
          </a:bodyPr>
          <a:lstStyle/>
          <a:p>
            <a:r>
              <a:rPr lang="en-US" sz="1000" dirty="0">
                <a:hlinkClick r:id="rId3"/>
              </a:rPr>
              <a:t>mysimplerestaurant.com</a:t>
            </a:r>
            <a:endParaRPr lang="en-US" sz="1000" dirty="0"/>
          </a:p>
        </p:txBody>
      </p:sp>
      <p:sp>
        <p:nvSpPr>
          <p:cNvPr id="2" name="TextBox 1"/>
          <p:cNvSpPr txBox="1"/>
          <p:nvPr/>
        </p:nvSpPr>
        <p:spPr>
          <a:xfrm>
            <a:off x="3171770" y="4114800"/>
            <a:ext cx="4695516" cy="1569660"/>
          </a:xfrm>
          <a:prstGeom prst="rect">
            <a:avLst/>
          </a:prstGeom>
          <a:noFill/>
          <a:ln w="28575">
            <a:solidFill>
              <a:srgbClr val="002060"/>
            </a:solidFill>
          </a:ln>
        </p:spPr>
        <p:txBody>
          <a:bodyPr wrap="none" rtlCol="0">
            <a:spAutoFit/>
          </a:bodyPr>
          <a:lstStyle/>
          <a:p>
            <a:r>
              <a:rPr lang="en-US" sz="3200" dirty="0" smtClean="0">
                <a:solidFill>
                  <a:srgbClr val="7030A0"/>
                </a:solidFill>
              </a:rPr>
              <a:t>Process demonstrates </a:t>
            </a:r>
          </a:p>
          <a:p>
            <a:r>
              <a:rPr lang="en-US" sz="3200" dirty="0">
                <a:solidFill>
                  <a:srgbClr val="7030A0"/>
                </a:solidFill>
              </a:rPr>
              <a:t>d</a:t>
            </a:r>
            <a:r>
              <a:rPr lang="en-US" sz="3200" dirty="0" smtClean="0">
                <a:solidFill>
                  <a:srgbClr val="7030A0"/>
                </a:solidFill>
              </a:rPr>
              <a:t>edication of students</a:t>
            </a:r>
          </a:p>
          <a:p>
            <a:r>
              <a:rPr lang="en-US" sz="3200" dirty="0" smtClean="0">
                <a:solidFill>
                  <a:srgbClr val="7030A0"/>
                </a:solidFill>
              </a:rPr>
              <a:t>plus enforces expectations </a:t>
            </a:r>
            <a:endParaRPr lang="en-US" sz="3200" dirty="0">
              <a:solidFill>
                <a:srgbClr val="7030A0"/>
              </a:solidFill>
            </a:endParaRPr>
          </a:p>
        </p:txBody>
      </p:sp>
    </p:spTree>
    <p:extLst>
      <p:ext uri="{BB962C8B-B14F-4D97-AF65-F5344CB8AC3E}">
        <p14:creationId xmlns:p14="http://schemas.microsoft.com/office/powerpoint/2010/main" val="335944719"/>
      </p:ext>
    </p:extLst>
  </p:cSld>
  <p:clrMapOvr>
    <a:masterClrMapping/>
  </p:clrMapOvr>
  <p:transition spd="med" advClick="0" advTm="20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143000"/>
          </a:xfrm>
        </p:spPr>
        <p:txBody>
          <a:bodyPr>
            <a:normAutofit fontScale="90000"/>
          </a:bodyPr>
          <a:lstStyle/>
          <a:p>
            <a:r>
              <a:rPr lang="en-US" dirty="0"/>
              <a:t>How do we get students enrolled</a:t>
            </a:r>
            <a:r>
              <a:rPr lang="en-US" dirty="0" smtClean="0"/>
              <a:t>?</a:t>
            </a:r>
            <a:br>
              <a:rPr lang="en-US" dirty="0" smtClean="0"/>
            </a:br>
            <a:r>
              <a:rPr lang="en-US" dirty="0" smtClean="0"/>
              <a:t>Interview Process (Continued)</a:t>
            </a:r>
            <a:r>
              <a:rPr lang="en-US" dirty="0"/>
              <a:t/>
            </a:r>
            <a:br>
              <a:rPr lang="en-US"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599"/>
            <a:ext cx="7467600" cy="426568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5467239"/>
      </p:ext>
    </p:extLst>
  </p:cSld>
  <p:clrMapOvr>
    <a:masterClrMapping/>
  </p:clrMapOvr>
  <p:transition spd="med" advClick="0" advTm="2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Mandate</a:t>
            </a:r>
            <a:endParaRPr lang="en-US" dirty="0"/>
          </a:p>
        </p:txBody>
      </p:sp>
      <p:sp>
        <p:nvSpPr>
          <p:cNvPr id="3" name="Content Placeholder 2"/>
          <p:cNvSpPr>
            <a:spLocks noGrp="1"/>
          </p:cNvSpPr>
          <p:nvPr>
            <p:ph idx="1"/>
          </p:nvPr>
        </p:nvSpPr>
        <p:spPr>
          <a:xfrm>
            <a:off x="304800" y="1690006"/>
            <a:ext cx="5943600" cy="4710793"/>
          </a:xfrm>
        </p:spPr>
        <p:txBody>
          <a:bodyPr/>
          <a:lstStyle/>
          <a:p>
            <a:r>
              <a:rPr lang="en-US" sz="2400" dirty="0" smtClean="0"/>
              <a:t>The Texas Legislature mandated that colleges offer Non-Course Based Options (NCBOs) starting in Spring 2013.</a:t>
            </a:r>
          </a:p>
          <a:p>
            <a:r>
              <a:rPr lang="en-US" sz="2400" dirty="0" smtClean="0"/>
              <a:t>The intent of the mandate was to allow students options to complete their </a:t>
            </a:r>
            <a:r>
              <a:rPr lang="en-US" sz="2400" dirty="0" err="1" smtClean="0"/>
              <a:t>DevEd</a:t>
            </a:r>
            <a:r>
              <a:rPr lang="en-US" sz="2400" dirty="0" smtClean="0"/>
              <a:t> courses quickly and successfully.</a:t>
            </a:r>
          </a:p>
          <a:p>
            <a:r>
              <a:rPr lang="en-US" sz="2400" dirty="0" smtClean="0"/>
              <a:t>The definition of an NCBO changed over time to “non-traditional” based options </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90007"/>
            <a:ext cx="2673708"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15200" y="3788228"/>
            <a:ext cx="1568058" cy="523220"/>
          </a:xfrm>
          <a:prstGeom prst="rect">
            <a:avLst/>
          </a:prstGeom>
          <a:noFill/>
        </p:spPr>
        <p:txBody>
          <a:bodyPr wrap="none" rtlCol="0">
            <a:spAutoFit/>
          </a:bodyPr>
          <a:lstStyle/>
          <a:p>
            <a:r>
              <a:rPr lang="en-US" sz="1000" dirty="0"/>
              <a:t>thewoodlandsdivorce.com</a:t>
            </a:r>
          </a:p>
          <a:p>
            <a:endParaRPr lang="en-US" dirty="0"/>
          </a:p>
        </p:txBody>
      </p:sp>
    </p:spTree>
    <p:extLst>
      <p:ext uri="{BB962C8B-B14F-4D97-AF65-F5344CB8AC3E}">
        <p14:creationId xmlns:p14="http://schemas.microsoft.com/office/powerpoint/2010/main" val="1420737392"/>
      </p:ext>
    </p:extLst>
  </p:cSld>
  <p:clrMapOvr>
    <a:masterClrMapping/>
  </p:clrMapOvr>
  <p:transition spd="med" advClick="0" advTm="2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r>
              <a:rPr lang="en-US" dirty="0" smtClean="0"/>
              <a:t>Application </a:t>
            </a:r>
            <a:r>
              <a:rPr lang="en-US" dirty="0"/>
              <a:t>Verification </a:t>
            </a:r>
            <a:r>
              <a:rPr lang="en-US" dirty="0" smtClean="0"/>
              <a:t>Process – </a:t>
            </a:r>
            <a:r>
              <a:rPr lang="en-US" dirty="0" smtClean="0">
                <a:solidFill>
                  <a:srgbClr val="FF0000"/>
                </a:solidFill>
              </a:rPr>
              <a:t>In Progress</a:t>
            </a:r>
            <a:endParaRPr lang="en-US" dirty="0" smtClean="0"/>
          </a:p>
          <a:p>
            <a:pPr lvl="1"/>
            <a:r>
              <a:rPr lang="en-US" dirty="0" smtClean="0"/>
              <a:t>Test scores and prior courses must be checked manually through </a:t>
            </a:r>
            <a:r>
              <a:rPr lang="en-US" dirty="0" err="1" smtClean="0"/>
              <a:t>DataTel</a:t>
            </a:r>
            <a:r>
              <a:rPr lang="en-US" dirty="0" smtClean="0"/>
              <a:t>.</a:t>
            </a:r>
          </a:p>
          <a:p>
            <a:pPr lvl="1"/>
            <a:r>
              <a:rPr lang="en-US" dirty="0" smtClean="0"/>
              <a:t>Data is checked to see if other options are better for a student.</a:t>
            </a:r>
            <a:endParaRPr lang="en-US" dirty="0"/>
          </a:p>
          <a:p>
            <a:endParaRPr lang="en-US" dirty="0"/>
          </a:p>
          <a:p>
            <a:endParaRPr lang="en-US" dirty="0"/>
          </a:p>
        </p:txBody>
      </p:sp>
    </p:spTree>
    <p:extLst>
      <p:ext uri="{BB962C8B-B14F-4D97-AF65-F5344CB8AC3E}">
        <p14:creationId xmlns:p14="http://schemas.microsoft.com/office/powerpoint/2010/main" val="1421232595"/>
      </p:ext>
    </p:extLst>
  </p:cSld>
  <p:clrMapOvr>
    <a:masterClrMapping/>
  </p:clrMapOvr>
  <p:transition spd="med" advClick="0" advTm="2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can we find a space for a lab</a:t>
            </a:r>
            <a:r>
              <a:rPr lang="en-US" dirty="0" smtClean="0"/>
              <a:t>?  How do we pay for the lab?</a:t>
            </a:r>
            <a:endParaRPr lang="en-US" dirty="0"/>
          </a:p>
        </p:txBody>
      </p:sp>
      <p:sp>
        <p:nvSpPr>
          <p:cNvPr id="4" name="Content Placeholder 2"/>
          <p:cNvSpPr txBox="1">
            <a:spLocks/>
          </p:cNvSpPr>
          <p:nvPr/>
        </p:nvSpPr>
        <p:spPr bwMode="auto">
          <a:xfrm>
            <a:off x="609600" y="1752600"/>
            <a:ext cx="784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 you have a space that is being under-utilized?</a:t>
            </a:r>
          </a:p>
          <a:p>
            <a:r>
              <a:rPr lang="en-US" dirty="0" smtClean="0"/>
              <a:t>What does your institution do with out of warranty computers?</a:t>
            </a:r>
          </a:p>
          <a:p>
            <a:r>
              <a:rPr lang="en-US" dirty="0" smtClean="0"/>
              <a:t>Get dirty – Dig in warehouse for old class desks/chairs.</a:t>
            </a:r>
          </a:p>
          <a:p>
            <a:r>
              <a:rPr lang="en-US" dirty="0" smtClean="0"/>
              <a:t>Use adjuncts to man lab till new position can be created.</a:t>
            </a:r>
          </a:p>
          <a:p>
            <a:endParaRPr lang="en-US" dirty="0"/>
          </a:p>
        </p:txBody>
      </p:sp>
    </p:spTree>
    <p:extLst>
      <p:ext uri="{BB962C8B-B14F-4D97-AF65-F5344CB8AC3E}">
        <p14:creationId xmlns:p14="http://schemas.microsoft.com/office/powerpoint/2010/main" val="327072100"/>
      </p:ext>
    </p:extLst>
  </p:cSld>
  <p:clrMapOvr>
    <a:masterClrMapping/>
  </p:clrMapOvr>
  <p:transition spd="med" advClick="0" advTm="20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r>
              <a:rPr lang="en-US" dirty="0" smtClean="0"/>
              <a:t>Expansion </a:t>
            </a:r>
            <a:r>
              <a:rPr lang="en-US" dirty="0"/>
              <a:t>Growth (facilities, staff, money</a:t>
            </a:r>
            <a:r>
              <a:rPr lang="en-US" dirty="0" smtClean="0"/>
              <a:t>) </a:t>
            </a:r>
            <a:r>
              <a:rPr lang="en-US" dirty="0">
                <a:solidFill>
                  <a:srgbClr val="FF0000"/>
                </a:solidFill>
              </a:rPr>
              <a:t>In Progress</a:t>
            </a:r>
            <a:endParaRPr lang="en-US" dirty="0"/>
          </a:p>
          <a:p>
            <a:pPr lvl="1"/>
            <a:r>
              <a:rPr lang="en-US" dirty="0" smtClean="0"/>
              <a:t>Room is at capacity with 58 student computers.</a:t>
            </a:r>
          </a:p>
          <a:p>
            <a:pPr lvl="1"/>
            <a:r>
              <a:rPr lang="en-US" dirty="0" smtClean="0"/>
              <a:t>Lab is shared with all NCBO classes/interventions</a:t>
            </a:r>
            <a:endParaRPr lang="en-US" dirty="0"/>
          </a:p>
          <a:p>
            <a:endParaRPr lang="en-US" dirty="0"/>
          </a:p>
        </p:txBody>
      </p:sp>
    </p:spTree>
    <p:extLst>
      <p:ext uri="{BB962C8B-B14F-4D97-AF65-F5344CB8AC3E}">
        <p14:creationId xmlns:p14="http://schemas.microsoft.com/office/powerpoint/2010/main" val="2292179578"/>
      </p:ext>
    </p:extLst>
  </p:cSld>
  <p:clrMapOvr>
    <a:masterClrMapping/>
  </p:clrMapOvr>
  <p:transition spd="med" advClick="0" advTm="2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228600" y="1828800"/>
            <a:ext cx="8534400" cy="2743200"/>
          </a:xfrm>
        </p:spPr>
        <p:txBody>
          <a:bodyPr/>
          <a:lstStyle/>
          <a:p>
            <a:pPr marL="0" indent="0">
              <a:buNone/>
            </a:pPr>
            <a:r>
              <a:rPr lang="en-US" altLang="en-US" sz="2800" dirty="0" smtClean="0"/>
              <a:t>Students are provided with the opportunity to master the concepts needed to proceed to the next developmental/college course by working at their own pace and learning style in a targeted instructional contract.</a:t>
            </a:r>
          </a:p>
          <a:p>
            <a:pPr marL="0" indent="0">
              <a:buNone/>
            </a:pPr>
            <a:endParaRPr lang="en-US" altLang="en-US" sz="2800" dirty="0" smtClean="0"/>
          </a:p>
          <a:p>
            <a:pPr marL="0" indent="0">
              <a:buNone/>
            </a:pPr>
            <a:endParaRPr lang="en-US" altLang="en-US" dirty="0" smtClean="0"/>
          </a:p>
          <a:p>
            <a:endParaRPr lang="en-US" altLang="en-US" dirty="0" smtClean="0"/>
          </a:p>
        </p:txBody>
      </p:sp>
      <p:sp>
        <p:nvSpPr>
          <p:cNvPr id="5" name="Title 1"/>
          <p:cNvSpPr>
            <a:spLocks noGrp="1"/>
          </p:cNvSpPr>
          <p:nvPr>
            <p:ph type="title"/>
          </p:nvPr>
        </p:nvSpPr>
        <p:spPr>
          <a:xfrm>
            <a:off x="457200" y="457200"/>
            <a:ext cx="8229600" cy="1143000"/>
          </a:xfrm>
        </p:spPr>
        <p:txBody>
          <a:bodyPr>
            <a:noAutofit/>
          </a:bodyPr>
          <a:lstStyle/>
          <a:p>
            <a:r>
              <a:rPr lang="en-US" sz="2800" dirty="0" smtClean="0"/>
              <a:t>Basic Definition of TAD – started to come together by now</a:t>
            </a:r>
            <a:r>
              <a:rPr lang="en-US" sz="2800" dirty="0"/>
              <a:t/>
            </a:r>
            <a:br>
              <a:rPr lang="en-US" sz="2800" dirty="0"/>
            </a:br>
            <a:endParaRPr lang="en-US" sz="2800" dirty="0"/>
          </a:p>
        </p:txBody>
      </p:sp>
      <p:sp>
        <p:nvSpPr>
          <p:cNvPr id="4" name="TextBox 3"/>
          <p:cNvSpPr txBox="1"/>
          <p:nvPr/>
        </p:nvSpPr>
        <p:spPr>
          <a:xfrm>
            <a:off x="304800" y="4800600"/>
            <a:ext cx="7086600" cy="1661993"/>
          </a:xfrm>
          <a:prstGeom prst="rect">
            <a:avLst/>
          </a:prstGeom>
          <a:noFill/>
          <a:ln w="19050">
            <a:solidFill>
              <a:srgbClr val="002060"/>
            </a:solidFill>
          </a:ln>
        </p:spPr>
        <p:txBody>
          <a:bodyPr wrap="square" rtlCol="0">
            <a:spAutoFit/>
          </a:bodyPr>
          <a:lstStyle/>
          <a:p>
            <a:r>
              <a:rPr lang="en-US" altLang="en-US" sz="2800" dirty="0">
                <a:solidFill>
                  <a:srgbClr val="7030A0"/>
                </a:solidFill>
              </a:rPr>
              <a:t>Students </a:t>
            </a:r>
            <a:r>
              <a:rPr lang="en-US" altLang="en-US" sz="2800" dirty="0" smtClean="0">
                <a:solidFill>
                  <a:srgbClr val="7030A0"/>
                </a:solidFill>
              </a:rPr>
              <a:t>complete </a:t>
            </a:r>
            <a:r>
              <a:rPr lang="en-US" altLang="en-US" sz="2800" dirty="0">
                <a:solidFill>
                  <a:srgbClr val="7030A0"/>
                </a:solidFill>
              </a:rPr>
              <a:t>up to three levels of Developmental Mathematics -- </a:t>
            </a:r>
            <a:r>
              <a:rPr lang="en-US" altLang="en-US" sz="2800" dirty="0" smtClean="0">
                <a:solidFill>
                  <a:srgbClr val="7030A0"/>
                </a:solidFill>
              </a:rPr>
              <a:t>Pre-, Beginning, </a:t>
            </a:r>
            <a:r>
              <a:rPr lang="en-US" altLang="en-US" sz="2800" dirty="0">
                <a:solidFill>
                  <a:srgbClr val="7030A0"/>
                </a:solidFill>
              </a:rPr>
              <a:t>and Intermediate Algebra in one semester.</a:t>
            </a:r>
          </a:p>
          <a:p>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dirty="0"/>
              <a:t>What should we use for curriculum,  software, instructional materials?</a:t>
            </a:r>
            <a:br>
              <a:rPr lang="en-US" sz="2800" dirty="0"/>
            </a:br>
            <a:endParaRPr lang="en-US" sz="2800" dirty="0"/>
          </a:p>
        </p:txBody>
      </p:sp>
      <p:sp>
        <p:nvSpPr>
          <p:cNvPr id="3" name="Content Placeholder 2"/>
          <p:cNvSpPr>
            <a:spLocks noGrp="1"/>
          </p:cNvSpPr>
          <p:nvPr>
            <p:ph idx="1"/>
          </p:nvPr>
        </p:nvSpPr>
        <p:spPr/>
        <p:txBody>
          <a:bodyPr/>
          <a:lstStyle/>
          <a:p>
            <a:pPr marL="0" indent="0">
              <a:buNone/>
            </a:pPr>
            <a:r>
              <a:rPr lang="en-US" dirty="0" smtClean="0"/>
              <a:t>Our initial thoughts:</a:t>
            </a:r>
          </a:p>
          <a:p>
            <a:r>
              <a:rPr lang="en-US" dirty="0" smtClean="0"/>
              <a:t>Use what you are used to</a:t>
            </a:r>
          </a:p>
          <a:p>
            <a:pPr lvl="1"/>
            <a:r>
              <a:rPr lang="en-US" dirty="0" smtClean="0"/>
              <a:t>Martin-Gay curriculum</a:t>
            </a:r>
          </a:p>
          <a:p>
            <a:pPr lvl="1"/>
            <a:r>
              <a:rPr lang="en-US" dirty="0" smtClean="0"/>
              <a:t>My Labs products</a:t>
            </a:r>
          </a:p>
          <a:p>
            <a:r>
              <a:rPr lang="en-US" dirty="0" smtClean="0"/>
              <a:t>Don’t want students to have to pay for up to three books/access codes</a:t>
            </a:r>
          </a:p>
          <a:p>
            <a:pPr lvl="1"/>
            <a:r>
              <a:rPr lang="en-US" dirty="0" smtClean="0"/>
              <a:t>For the pilot -&gt; offer for free</a:t>
            </a:r>
          </a:p>
          <a:p>
            <a:r>
              <a:rPr lang="en-US" dirty="0" smtClean="0"/>
              <a:t>Need Mastery Learning</a:t>
            </a:r>
          </a:p>
        </p:txBody>
      </p:sp>
    </p:spTree>
    <p:extLst>
      <p:ext uri="{BB962C8B-B14F-4D97-AF65-F5344CB8AC3E}">
        <p14:creationId xmlns:p14="http://schemas.microsoft.com/office/powerpoint/2010/main" val="2455969514"/>
      </p:ext>
    </p:extLst>
  </p:cSld>
  <p:clrMapOvr>
    <a:masterClrMapping/>
  </p:clrMapOvr>
  <p:transition spd="med" advClick="0" advTm="2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Solution for Quick Turnaround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395660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381000" y="1905000"/>
            <a:ext cx="7848600" cy="4525963"/>
          </a:xfrm>
        </p:spPr>
        <p:txBody>
          <a:bodyPr/>
          <a:lstStyle/>
          <a:p>
            <a:pPr marL="0" indent="0">
              <a:buNone/>
            </a:pPr>
            <a:r>
              <a:rPr lang="en-US" u="sng" dirty="0" smtClean="0"/>
              <a:t>Use </a:t>
            </a:r>
            <a:r>
              <a:rPr lang="en-US" u="sng" dirty="0" err="1" smtClean="0"/>
              <a:t>MyMathTest</a:t>
            </a:r>
            <a:r>
              <a:rPr lang="en-US" dirty="0" smtClean="0"/>
              <a:t>:</a:t>
            </a:r>
          </a:p>
          <a:p>
            <a:r>
              <a:rPr lang="en-US" dirty="0" smtClean="0"/>
              <a:t>Free to students</a:t>
            </a:r>
          </a:p>
          <a:p>
            <a:r>
              <a:rPr lang="en-US" dirty="0" smtClean="0"/>
              <a:t>Covers 3 levels</a:t>
            </a:r>
          </a:p>
          <a:p>
            <a:r>
              <a:rPr lang="en-US" dirty="0" smtClean="0"/>
              <a:t>Good resources</a:t>
            </a:r>
          </a:p>
          <a:p>
            <a:r>
              <a:rPr lang="en-US" dirty="0" smtClean="0"/>
              <a:t>Customization of quizzes</a:t>
            </a:r>
          </a:p>
          <a:p>
            <a:r>
              <a:rPr lang="en-US" dirty="0" smtClean="0"/>
              <a:t>Matches current curriculum</a:t>
            </a:r>
          </a:p>
        </p:txBody>
      </p:sp>
    </p:spTree>
    <p:extLst>
      <p:ext uri="{BB962C8B-B14F-4D97-AF65-F5344CB8AC3E}">
        <p14:creationId xmlns:p14="http://schemas.microsoft.com/office/powerpoint/2010/main" val="314823932"/>
      </p:ext>
    </p:extLst>
  </p:cSld>
  <p:clrMapOvr>
    <a:masterClrMapping/>
  </p:clrMapOvr>
  <p:transition spd="med" advClick="0" advTm="20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Solution</a:t>
            </a:r>
            <a:endParaRPr lang="en-US" dirty="0"/>
          </a:p>
        </p:txBody>
      </p:sp>
      <p:sp>
        <p:nvSpPr>
          <p:cNvPr id="3" name="Content Placeholder 2"/>
          <p:cNvSpPr>
            <a:spLocks noGrp="1"/>
          </p:cNvSpPr>
          <p:nvPr>
            <p:ph idx="1"/>
          </p:nvPr>
        </p:nvSpPr>
        <p:spPr>
          <a:xfrm>
            <a:off x="228600" y="1600200"/>
            <a:ext cx="8686800" cy="3200400"/>
          </a:xfrm>
        </p:spPr>
        <p:txBody>
          <a:bodyPr/>
          <a:lstStyle/>
          <a:p>
            <a:pPr marL="0" indent="0">
              <a:buNone/>
            </a:pPr>
            <a:r>
              <a:rPr lang="en-US" u="sng" dirty="0" smtClean="0"/>
              <a:t>Use </a:t>
            </a:r>
            <a:r>
              <a:rPr lang="en-US" u="sng" dirty="0" err="1" smtClean="0"/>
              <a:t>MyMathLab</a:t>
            </a:r>
            <a:endParaRPr lang="en-US" u="sng" dirty="0" smtClean="0"/>
          </a:p>
          <a:p>
            <a:r>
              <a:rPr lang="en-US" sz="3000" dirty="0" smtClean="0"/>
              <a:t>Martin-Gay 3 level book</a:t>
            </a:r>
          </a:p>
          <a:p>
            <a:r>
              <a:rPr lang="en-US" sz="3000" dirty="0" smtClean="0"/>
              <a:t>Only need one access code</a:t>
            </a:r>
          </a:p>
          <a:p>
            <a:r>
              <a:rPr lang="en-US" sz="3000" dirty="0" smtClean="0"/>
              <a:t>More options for design of quizzes</a:t>
            </a:r>
          </a:p>
          <a:p>
            <a:r>
              <a:rPr lang="en-US" sz="3000" dirty="0"/>
              <a:t>H</a:t>
            </a:r>
            <a:r>
              <a:rPr lang="en-US" sz="3000" dirty="0" smtClean="0"/>
              <a:t>omework built from mastery on quizzes</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6" y="4350816"/>
            <a:ext cx="4876800" cy="246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51032"/>
      </p:ext>
    </p:extLst>
  </p:cSld>
  <p:clrMapOvr>
    <a:masterClrMapping/>
  </p:clrMapOvr>
  <p:transition spd="med" advClick="0" advTm="2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Few Days of Class</a:t>
            </a:r>
            <a:endParaRPr lang="en-US" dirty="0"/>
          </a:p>
        </p:txBody>
      </p:sp>
      <p:sp>
        <p:nvSpPr>
          <p:cNvPr id="3" name="Content Placeholder 2"/>
          <p:cNvSpPr>
            <a:spLocks noGrp="1"/>
          </p:cNvSpPr>
          <p:nvPr>
            <p:ph idx="1"/>
          </p:nvPr>
        </p:nvSpPr>
        <p:spPr>
          <a:xfrm>
            <a:off x="304800" y="1600200"/>
            <a:ext cx="7848600" cy="4525963"/>
          </a:xfrm>
        </p:spPr>
        <p:txBody>
          <a:bodyPr/>
          <a:lstStyle/>
          <a:p>
            <a:pPr marL="0" indent="0">
              <a:buNone/>
            </a:pPr>
            <a:r>
              <a:rPr lang="en-US" dirty="0" smtClean="0"/>
              <a:t>1</a:t>
            </a:r>
            <a:r>
              <a:rPr lang="en-US" baseline="30000" dirty="0" smtClean="0"/>
              <a:t>st</a:t>
            </a:r>
            <a:r>
              <a:rPr lang="en-US" dirty="0" smtClean="0"/>
              <a:t> Day </a:t>
            </a:r>
          </a:p>
          <a:p>
            <a:r>
              <a:rPr lang="en-US" sz="2400" dirty="0" smtClean="0"/>
              <a:t>Take the Pre-Algebra Diagnostic</a:t>
            </a:r>
          </a:p>
          <a:p>
            <a:r>
              <a:rPr lang="en-US" sz="2400" dirty="0" smtClean="0"/>
              <a:t>Instructors create individual instructional maps for scores &lt; 70%</a:t>
            </a:r>
          </a:p>
          <a:p>
            <a:pPr marL="0" indent="0">
              <a:buNone/>
            </a:pPr>
            <a:r>
              <a:rPr lang="en-US" dirty="0" smtClean="0"/>
              <a:t>2</a:t>
            </a:r>
            <a:r>
              <a:rPr lang="en-US" baseline="30000" dirty="0" smtClean="0"/>
              <a:t>nd</a:t>
            </a:r>
            <a:r>
              <a:rPr lang="en-US" dirty="0" smtClean="0"/>
              <a:t> Day</a:t>
            </a:r>
          </a:p>
          <a:p>
            <a:r>
              <a:rPr lang="en-US" sz="2400" dirty="0" smtClean="0"/>
              <a:t>Students who passed Diagnostic take the Beginning Algebra Diagnostic</a:t>
            </a:r>
          </a:p>
          <a:p>
            <a:r>
              <a:rPr lang="en-US" sz="2400" dirty="0" smtClean="0"/>
              <a:t>Instructors meet individually to explain maps</a:t>
            </a:r>
          </a:p>
          <a:p>
            <a:r>
              <a:rPr lang="en-US" sz="2400" dirty="0" smtClean="0"/>
              <a:t>Instructors create individual instructional maps for Beginning Algebra students</a:t>
            </a:r>
            <a:endParaRPr lang="en-US" sz="2400" dirty="0"/>
          </a:p>
        </p:txBody>
      </p:sp>
    </p:spTree>
    <p:extLst>
      <p:ext uri="{BB962C8B-B14F-4D97-AF65-F5344CB8AC3E}">
        <p14:creationId xmlns:p14="http://schemas.microsoft.com/office/powerpoint/2010/main" val="4075668954"/>
      </p:ext>
    </p:extLst>
  </p:cSld>
  <p:clrMapOvr>
    <a:masterClrMapping/>
  </p:clrMapOvr>
  <p:transition spd="med" advClick="0" advTm="20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534400" cy="1173162"/>
          </a:xfrm>
        </p:spPr>
        <p:txBody>
          <a:bodyPr>
            <a:normAutofit/>
          </a:bodyPr>
          <a:lstStyle/>
          <a:p>
            <a:r>
              <a:rPr lang="en-US" altLang="en-US" dirty="0" smtClean="0"/>
              <a:t>Instructional Contract Sample</a:t>
            </a:r>
          </a:p>
        </p:txBody>
      </p:sp>
      <p:sp>
        <p:nvSpPr>
          <p:cNvPr id="11267" name="Content Placeholder 2"/>
          <p:cNvSpPr>
            <a:spLocks noGrp="1"/>
          </p:cNvSpPr>
          <p:nvPr>
            <p:ph idx="1"/>
          </p:nvPr>
        </p:nvSpPr>
        <p:spPr/>
        <p:txBody>
          <a:bodyPr/>
          <a:lstStyle/>
          <a:p>
            <a:pPr marL="0" indent="0">
              <a:buFont typeface="Arial" panose="020B0604020202020204" pitchFamily="34" charset="0"/>
              <a:buNone/>
            </a:pPr>
            <a:r>
              <a:rPr lang="en-US" altLang="en-US" smtClean="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7850257"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20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Conquering the Map</a:t>
            </a:r>
            <a:endParaRPr lang="en-US" dirty="0"/>
          </a:p>
        </p:txBody>
      </p:sp>
      <p:sp>
        <p:nvSpPr>
          <p:cNvPr id="3" name="Content Placeholder 2"/>
          <p:cNvSpPr>
            <a:spLocks noGrp="1"/>
          </p:cNvSpPr>
          <p:nvPr>
            <p:ph idx="1"/>
          </p:nvPr>
        </p:nvSpPr>
        <p:spPr/>
        <p:txBody>
          <a:bodyPr/>
          <a:lstStyle/>
          <a:p>
            <a:r>
              <a:rPr lang="en-US" sz="2800" dirty="0" smtClean="0"/>
              <a:t>For each concept, students take an initial quiz that builds a homework based on mastery.</a:t>
            </a:r>
          </a:p>
          <a:p>
            <a:r>
              <a:rPr lang="en-US" sz="2800" dirty="0" smtClean="0"/>
              <a:t>Next, student studies using homework, “Help Me Solve This”, videos, individual help in lab, and mini workshops</a:t>
            </a:r>
          </a:p>
          <a:p>
            <a:r>
              <a:rPr lang="en-US" sz="2800" dirty="0" smtClean="0"/>
              <a:t>Finally, the student retakes the quiz.  Once they score a 70% or higher, they may move on to the next concept.</a:t>
            </a:r>
            <a:endParaRPr lang="en-US" sz="2800" dirty="0"/>
          </a:p>
        </p:txBody>
      </p:sp>
      <p:sp>
        <p:nvSpPr>
          <p:cNvPr id="4" name="TextBox 3"/>
          <p:cNvSpPr txBox="1"/>
          <p:nvPr/>
        </p:nvSpPr>
        <p:spPr>
          <a:xfrm>
            <a:off x="228600" y="5715000"/>
            <a:ext cx="7670113" cy="830997"/>
          </a:xfrm>
          <a:prstGeom prst="rect">
            <a:avLst/>
          </a:prstGeom>
          <a:noFill/>
        </p:spPr>
        <p:txBody>
          <a:bodyPr wrap="none" rtlCol="0">
            <a:spAutoFit/>
          </a:bodyPr>
          <a:lstStyle/>
          <a:p>
            <a:r>
              <a:rPr lang="en-US" sz="2400" dirty="0" smtClean="0">
                <a:solidFill>
                  <a:srgbClr val="C00000"/>
                </a:solidFill>
              </a:rPr>
              <a:t>Many students choose to retake the quiz for an even higher </a:t>
            </a:r>
          </a:p>
          <a:p>
            <a:r>
              <a:rPr lang="en-US" sz="2400" dirty="0" smtClean="0">
                <a:solidFill>
                  <a:srgbClr val="C00000"/>
                </a:solidFill>
              </a:rPr>
              <a:t>grade – Hence responsibility for learning!</a:t>
            </a:r>
            <a:endParaRPr lang="en-US" sz="2400" dirty="0">
              <a:solidFill>
                <a:srgbClr val="C00000"/>
              </a:solidFill>
            </a:endParaRPr>
          </a:p>
        </p:txBody>
      </p:sp>
    </p:spTree>
    <p:extLst>
      <p:ext uri="{BB962C8B-B14F-4D97-AF65-F5344CB8AC3E}">
        <p14:creationId xmlns:p14="http://schemas.microsoft.com/office/powerpoint/2010/main" val="3564980763"/>
      </p:ext>
    </p:extLst>
  </p:cSld>
  <p:clrMapOvr>
    <a:masterClrMapping/>
  </p:clrMapOvr>
  <p:transition spd="med" advClick="0" advTm="2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Timeframe</a:t>
            </a:r>
            <a:endParaRPr lang="en-US" dirty="0"/>
          </a:p>
        </p:txBody>
      </p:sp>
      <p:sp>
        <p:nvSpPr>
          <p:cNvPr id="3" name="Content Placeholder 2"/>
          <p:cNvSpPr>
            <a:spLocks noGrp="1"/>
          </p:cNvSpPr>
          <p:nvPr>
            <p:ph idx="1"/>
          </p:nvPr>
        </p:nvSpPr>
        <p:spPr>
          <a:xfrm>
            <a:off x="381000" y="1600201"/>
            <a:ext cx="8610600" cy="4337637"/>
          </a:xfrm>
        </p:spPr>
        <p:txBody>
          <a:bodyPr/>
          <a:lstStyle/>
          <a:p>
            <a:r>
              <a:rPr lang="en-US" dirty="0" smtClean="0"/>
              <a:t>Colleges were given a quick turnaround to offer at least one NCBO.</a:t>
            </a:r>
          </a:p>
          <a:p>
            <a:r>
              <a:rPr lang="en-US" dirty="0" smtClean="0"/>
              <a:t>The State definitions/guidance of an NCBO were ambiguous and vague.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66" y="3796889"/>
            <a:ext cx="2519692" cy="262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7566" y="6418903"/>
            <a:ext cx="1555234" cy="523220"/>
          </a:xfrm>
          <a:prstGeom prst="rect">
            <a:avLst/>
          </a:prstGeom>
          <a:noFill/>
        </p:spPr>
        <p:txBody>
          <a:bodyPr wrap="none" rtlCol="0">
            <a:spAutoFit/>
          </a:bodyPr>
          <a:lstStyle/>
          <a:p>
            <a:r>
              <a:rPr lang="en-US" sz="1000" dirty="0"/>
              <a:t>pointsized.wordpress.com</a:t>
            </a:r>
          </a:p>
          <a:p>
            <a:endParaRPr lang="en-US" dirty="0"/>
          </a:p>
        </p:txBody>
      </p:sp>
      <p:sp>
        <p:nvSpPr>
          <p:cNvPr id="5" name="TextBox 4"/>
          <p:cNvSpPr txBox="1"/>
          <p:nvPr/>
        </p:nvSpPr>
        <p:spPr>
          <a:xfrm>
            <a:off x="3581399" y="4191000"/>
            <a:ext cx="4495801" cy="1754326"/>
          </a:xfrm>
          <a:prstGeom prst="rect">
            <a:avLst/>
          </a:prstGeom>
          <a:noFill/>
        </p:spPr>
        <p:txBody>
          <a:bodyPr wrap="square" rtlCol="0">
            <a:spAutoFit/>
          </a:bodyPr>
          <a:lstStyle/>
          <a:p>
            <a:r>
              <a:rPr lang="en-US" sz="3600" dirty="0" smtClean="0">
                <a:solidFill>
                  <a:srgbClr val="7030A0"/>
                </a:solidFill>
                <a:latin typeface="Copperplate Gothic Bold" panose="020E0705020206020404" pitchFamily="34" charset="0"/>
              </a:rPr>
              <a:t>And, so, the work was just starting!!</a:t>
            </a:r>
            <a:endParaRPr lang="en-US" sz="3600" dirty="0">
              <a:solidFill>
                <a:srgbClr val="7030A0"/>
              </a:solidFill>
              <a:latin typeface="Copperplate Gothic Bold" panose="020E0705020206020404" pitchFamily="34" charset="0"/>
            </a:endParaRPr>
          </a:p>
        </p:txBody>
      </p:sp>
    </p:spTree>
    <p:extLst>
      <p:ext uri="{BB962C8B-B14F-4D97-AF65-F5344CB8AC3E}">
        <p14:creationId xmlns:p14="http://schemas.microsoft.com/office/powerpoint/2010/main" val="3106339326"/>
      </p:ext>
    </p:extLst>
  </p:cSld>
  <p:clrMapOvr>
    <a:masterClrMapping/>
  </p:clrMapOvr>
  <p:transition spd="med" advClick="0" advTm="20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r>
              <a:rPr lang="en-US" dirty="0" smtClean="0"/>
              <a:t>Students must pass the Final Exam with </a:t>
            </a:r>
            <a:r>
              <a:rPr lang="en-US" u="sng" dirty="0" smtClean="0"/>
              <a:t>&gt;</a:t>
            </a:r>
            <a:r>
              <a:rPr lang="en-US" dirty="0" smtClean="0"/>
              <a:t> 70% to receive credit.</a:t>
            </a:r>
          </a:p>
          <a:p>
            <a:r>
              <a:rPr lang="en-US" dirty="0" smtClean="0"/>
              <a:t>The quiz/homework grades are only used to proceed to the next concept.</a:t>
            </a:r>
          </a:p>
          <a:p>
            <a:r>
              <a:rPr lang="en-US" dirty="0" smtClean="0"/>
              <a:t>Once the student has passed the Pre-Algebra Final Exam, they have passed the course – the next level is a bonus if passed.</a:t>
            </a:r>
            <a:endParaRPr lang="en-US" dirty="0"/>
          </a:p>
        </p:txBody>
      </p:sp>
    </p:spTree>
    <p:extLst>
      <p:ext uri="{BB962C8B-B14F-4D97-AF65-F5344CB8AC3E}">
        <p14:creationId xmlns:p14="http://schemas.microsoft.com/office/powerpoint/2010/main" val="2632400260"/>
      </p:ext>
    </p:extLst>
  </p:cSld>
  <p:clrMapOvr>
    <a:masterClrMapping/>
  </p:clrMapOvr>
  <p:transition spd="med" advClick="0" advTm="20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Physical Set Up of Class</a:t>
            </a:r>
            <a:endParaRPr lang="en-US" dirty="0"/>
          </a:p>
        </p:txBody>
      </p:sp>
      <p:sp>
        <p:nvSpPr>
          <p:cNvPr id="9219" name="Content Placeholder 2"/>
          <p:cNvSpPr>
            <a:spLocks noGrp="1"/>
          </p:cNvSpPr>
          <p:nvPr>
            <p:ph idx="1"/>
          </p:nvPr>
        </p:nvSpPr>
        <p:spPr/>
        <p:txBody>
          <a:bodyPr/>
          <a:lstStyle/>
          <a:p>
            <a:r>
              <a:rPr lang="en-US" altLang="en-US" sz="2400" dirty="0" smtClean="0"/>
              <a:t>Students in lab Monday thru Thursday for 1 hour and 20 minutes per day.</a:t>
            </a:r>
          </a:p>
          <a:p>
            <a:r>
              <a:rPr lang="en-US" altLang="en-US" sz="2400" dirty="0" smtClean="0"/>
              <a:t>Class times are set; however, some flexibility is allowed. </a:t>
            </a:r>
          </a:p>
          <a:p>
            <a:r>
              <a:rPr lang="en-US" altLang="en-US" sz="2400" dirty="0" smtClean="0"/>
              <a:t>Mandatory workshops are held once a month on Fridays -- topics include Learning Styles/Personality Workshop by CTC Mental Health Department, Presentation by CTC Business Team ENACTUS, etc.</a:t>
            </a:r>
          </a:p>
          <a:p>
            <a:endParaRPr lang="en-US" altLang="en-US" dirty="0" smtClean="0"/>
          </a:p>
        </p:txBody>
      </p:sp>
    </p:spTree>
  </p:cSld>
  <p:clrMapOvr>
    <a:masterClrMapping/>
  </p:clrMapOvr>
  <p:transition spd="med" advClick="0" advTm="20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Individualized Help</a:t>
            </a:r>
          </a:p>
        </p:txBody>
      </p:sp>
      <p:sp>
        <p:nvSpPr>
          <p:cNvPr id="16387" name="Content Placeholder 2"/>
          <p:cNvSpPr>
            <a:spLocks noGrp="1"/>
          </p:cNvSpPr>
          <p:nvPr>
            <p:ph idx="1"/>
          </p:nvPr>
        </p:nvSpPr>
        <p:spPr>
          <a:xfrm>
            <a:off x="457200" y="1600200"/>
            <a:ext cx="8458200" cy="4572000"/>
          </a:xfrm>
        </p:spPr>
        <p:txBody>
          <a:bodyPr/>
          <a:lstStyle/>
          <a:p>
            <a:r>
              <a:rPr lang="en-US" altLang="en-US" sz="2800" dirty="0" smtClean="0"/>
              <a:t>With the NCBO program, the student   can get individualized help if needed – </a:t>
            </a:r>
            <a:r>
              <a:rPr lang="en-US" altLang="en-US" sz="2800" dirty="0" smtClean="0">
                <a:solidFill>
                  <a:srgbClr val="FF0000"/>
                </a:solidFill>
              </a:rPr>
              <a:t>The program stresses that the students must find the way that "works for their brain”.</a:t>
            </a:r>
          </a:p>
          <a:p>
            <a:pPr marL="0" indent="0">
              <a:buNone/>
            </a:pPr>
            <a:endParaRPr lang="en-US" altLang="en-US" sz="2800" dirty="0" smtClean="0"/>
          </a:p>
          <a:p>
            <a:pPr marL="0" indent="0">
              <a:buNone/>
            </a:pPr>
            <a:endParaRPr lang="en-US" altLang="en-US" sz="2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31029"/>
            <a:ext cx="3810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55063" y="6596390"/>
            <a:ext cx="1717137" cy="523220"/>
          </a:xfrm>
          <a:prstGeom prst="rect">
            <a:avLst/>
          </a:prstGeom>
          <a:noFill/>
        </p:spPr>
        <p:txBody>
          <a:bodyPr wrap="none" rtlCol="0">
            <a:spAutoFit/>
          </a:bodyPr>
          <a:lstStyle/>
          <a:p>
            <a:r>
              <a:rPr lang="en-US" sz="1000" dirty="0"/>
              <a:t>imgur.com/gallery/LX5MNG2</a:t>
            </a:r>
          </a:p>
          <a:p>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Discovery</a:t>
            </a:r>
            <a:endParaRPr lang="en-US" dirty="0"/>
          </a:p>
        </p:txBody>
      </p:sp>
      <p:sp>
        <p:nvSpPr>
          <p:cNvPr id="3" name="Content Placeholder 2"/>
          <p:cNvSpPr>
            <a:spLocks noGrp="1"/>
          </p:cNvSpPr>
          <p:nvPr>
            <p:ph idx="1"/>
          </p:nvPr>
        </p:nvSpPr>
        <p:spPr/>
        <p:txBody>
          <a:bodyPr/>
          <a:lstStyle/>
          <a:p>
            <a:endParaRPr lang="en-US" dirty="0" smtClean="0"/>
          </a:p>
          <a:p>
            <a:r>
              <a:rPr lang="en-US" dirty="0" smtClean="0"/>
              <a:t>Self </a:t>
            </a:r>
            <a:r>
              <a:rPr lang="en-US" dirty="0"/>
              <a:t>Discovery/credit for mastered concepts – </a:t>
            </a:r>
            <a:r>
              <a:rPr lang="en-US" dirty="0">
                <a:solidFill>
                  <a:srgbClr val="FF0000"/>
                </a:solidFill>
              </a:rPr>
              <a:t>Students appreciate being rewarded for what they already know.</a:t>
            </a:r>
          </a:p>
          <a:p>
            <a:endParaRPr lang="en-US" dirty="0"/>
          </a:p>
        </p:txBody>
      </p:sp>
      <p:sp>
        <p:nvSpPr>
          <p:cNvPr id="4" name="TextBox 3"/>
          <p:cNvSpPr txBox="1"/>
          <p:nvPr/>
        </p:nvSpPr>
        <p:spPr>
          <a:xfrm>
            <a:off x="446314" y="4495800"/>
            <a:ext cx="7467600" cy="1477328"/>
          </a:xfrm>
          <a:prstGeom prst="rect">
            <a:avLst/>
          </a:prstGeom>
          <a:noFill/>
          <a:ln w="19050">
            <a:solidFill>
              <a:srgbClr val="002060"/>
            </a:solidFill>
          </a:ln>
        </p:spPr>
        <p:txBody>
          <a:bodyPr wrap="square" rtlCol="0">
            <a:spAutoFit/>
          </a:bodyPr>
          <a:lstStyle/>
          <a:p>
            <a:r>
              <a:rPr lang="en-US" altLang="en-US" sz="2400" dirty="0">
                <a:solidFill>
                  <a:srgbClr val="002060"/>
                </a:solidFill>
              </a:rPr>
              <a:t>"This course is self-paced, to an extent, and I like the freedom to work faster or slower in order to really understand the concepts presented</a:t>
            </a:r>
            <a:r>
              <a:rPr lang="en-US" altLang="en-US" sz="2400" dirty="0" smtClean="0">
                <a:solidFill>
                  <a:srgbClr val="002060"/>
                </a:solidFill>
              </a:rPr>
              <a:t>.“  DSMA0399 Student</a:t>
            </a:r>
            <a:endParaRPr lang="en-US" altLang="en-US" sz="2400" dirty="0">
              <a:solidFill>
                <a:srgbClr val="002060"/>
              </a:solidFill>
            </a:endParaRPr>
          </a:p>
          <a:p>
            <a:endParaRPr lang="en-US" dirty="0"/>
          </a:p>
        </p:txBody>
      </p:sp>
    </p:spTree>
    <p:extLst>
      <p:ext uri="{BB962C8B-B14F-4D97-AF65-F5344CB8AC3E}">
        <p14:creationId xmlns:p14="http://schemas.microsoft.com/office/powerpoint/2010/main" val="2162209231"/>
      </p:ext>
    </p:extLst>
  </p:cSld>
  <p:clrMapOvr>
    <a:masterClrMapping/>
  </p:clrMapOvr>
  <p:transition spd="med" advClick="0" advTm="20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Individual Learning Styles</a:t>
            </a:r>
          </a:p>
        </p:txBody>
      </p:sp>
      <p:sp>
        <p:nvSpPr>
          <p:cNvPr id="17411" name="Content Placeholder 2"/>
          <p:cNvSpPr>
            <a:spLocks noGrp="1"/>
          </p:cNvSpPr>
          <p:nvPr>
            <p:ph idx="1"/>
          </p:nvPr>
        </p:nvSpPr>
        <p:spPr>
          <a:xfrm>
            <a:off x="381000" y="1676401"/>
            <a:ext cx="8153400" cy="4495800"/>
          </a:xfrm>
        </p:spPr>
        <p:txBody>
          <a:bodyPr/>
          <a:lstStyle/>
          <a:p>
            <a:r>
              <a:rPr lang="en-US" altLang="en-US" sz="2800" dirty="0" smtClean="0"/>
              <a:t>After completing surveys, students are able to choose resources to be successful. – </a:t>
            </a:r>
            <a:r>
              <a:rPr lang="en-US" altLang="en-US" sz="2800" dirty="0" smtClean="0">
                <a:solidFill>
                  <a:srgbClr val="FF0000"/>
                </a:solidFill>
              </a:rPr>
              <a:t>Mandatory workshop with licensed social worker over survey results.</a:t>
            </a:r>
            <a:endParaRPr lang="en-US" altLang="en-US" sz="2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588665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6443990"/>
            <a:ext cx="5246913" cy="523220"/>
          </a:xfrm>
          <a:prstGeom prst="rect">
            <a:avLst/>
          </a:prstGeom>
          <a:noFill/>
        </p:spPr>
        <p:txBody>
          <a:bodyPr wrap="square" rtlCol="0">
            <a:spAutoFit/>
          </a:bodyPr>
          <a:lstStyle/>
          <a:p>
            <a:r>
              <a:rPr lang="en-US" sz="1000" dirty="0"/>
              <a:t>runway2013accessfashionbusiness.myblog.arts.ac.uk/2014/03/09/</a:t>
            </a:r>
            <a:r>
              <a:rPr lang="en-US" sz="1000" dirty="0" err="1"/>
              <a:t>vark</a:t>
            </a:r>
            <a:r>
              <a:rPr lang="en-US" sz="1000" dirty="0"/>
              <a:t>-learning-styles-theories/</a:t>
            </a:r>
          </a:p>
          <a:p>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Student Comment:</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sz="2400" dirty="0"/>
              <a:t>"I feel like I learn more quickly if I'm not put under so much pressure.  When I was taking </a:t>
            </a:r>
            <a:r>
              <a:rPr lang="en-US" sz="2400" dirty="0" smtClean="0"/>
              <a:t>301 I </a:t>
            </a:r>
            <a:r>
              <a:rPr lang="en-US" sz="2400" dirty="0"/>
              <a:t>felt pressured in that class and felt like I was not learning well and what I did learn I was </a:t>
            </a:r>
            <a:r>
              <a:rPr lang="en-US" sz="2400" dirty="0" smtClean="0"/>
              <a:t>not able </a:t>
            </a:r>
            <a:r>
              <a:rPr lang="en-US" sz="2400" dirty="0"/>
              <a:t>to remember for the test.  While in the NCBO 0399 course I felt A LOT less </a:t>
            </a:r>
            <a:r>
              <a:rPr lang="en-US" sz="2400" dirty="0" smtClean="0"/>
              <a:t>pressured and </a:t>
            </a:r>
            <a:r>
              <a:rPr lang="en-US" sz="2400" dirty="0"/>
              <a:t>relaxed, so the pressure that I had before was no longer there.  I am more than willing </a:t>
            </a:r>
            <a:r>
              <a:rPr lang="en-US" sz="2400" dirty="0" smtClean="0"/>
              <a:t>to give </a:t>
            </a:r>
            <a:r>
              <a:rPr lang="en-US" sz="2400" dirty="0"/>
              <a:t>more of my time for this class as well as effort.  I really feel like this is no longer a </a:t>
            </a:r>
            <a:r>
              <a:rPr lang="en-US" sz="2400" dirty="0" smtClean="0"/>
              <a:t>course I </a:t>
            </a:r>
            <a:r>
              <a:rPr lang="en-US" sz="2400" dirty="0"/>
              <a:t>want to be in, but one that I need to be in." </a:t>
            </a:r>
            <a:endParaRPr lang="en-US" sz="2400" dirty="0" smtClean="0"/>
          </a:p>
          <a:p>
            <a:pPr marL="0" indent="0">
              <a:buFont typeface="Arial" panose="020B0604020202020204" pitchFamily="34" charset="0"/>
              <a:buNone/>
              <a:defRPr/>
            </a:pPr>
            <a:endParaRPr lang="en-US" sz="2400" dirty="0" smtClean="0"/>
          </a:p>
          <a:p>
            <a:pPr marL="0" indent="0">
              <a:buFont typeface="Arial" panose="020B0604020202020204" pitchFamily="34" charset="0"/>
              <a:buNone/>
              <a:defRPr/>
            </a:pPr>
            <a:r>
              <a:rPr lang="en-US" sz="2400" dirty="0" smtClean="0"/>
              <a:t>--  </a:t>
            </a:r>
            <a:r>
              <a:rPr lang="en-US" sz="2400" dirty="0"/>
              <a:t>A student applying to be in Paired Class.</a:t>
            </a:r>
          </a:p>
          <a:p>
            <a:pPr>
              <a:defRPr/>
            </a:pP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Approach</a:t>
            </a:r>
            <a:endParaRPr lang="en-US" dirty="0"/>
          </a:p>
        </p:txBody>
      </p:sp>
      <p:sp>
        <p:nvSpPr>
          <p:cNvPr id="3" name="Content Placeholder 2"/>
          <p:cNvSpPr>
            <a:spLocks noGrp="1"/>
          </p:cNvSpPr>
          <p:nvPr>
            <p:ph idx="1"/>
          </p:nvPr>
        </p:nvSpPr>
        <p:spPr>
          <a:xfrm>
            <a:off x="152400" y="1676400"/>
            <a:ext cx="4343400" cy="4876799"/>
          </a:xfrm>
        </p:spPr>
        <p:txBody>
          <a:bodyPr/>
          <a:lstStyle/>
          <a:p>
            <a:r>
              <a:rPr lang="en-US" altLang="en-US" sz="2400" dirty="0" smtClean="0"/>
              <a:t>The Team consists of four faculty, a FT TA (qualified to teach all levels), and 2 PT tutors.</a:t>
            </a:r>
          </a:p>
          <a:p>
            <a:r>
              <a:rPr lang="en-US" altLang="en-US" sz="2400" dirty="0" smtClean="0"/>
              <a:t>The </a:t>
            </a:r>
            <a:r>
              <a:rPr lang="en-US" altLang="en-US" sz="2400" dirty="0"/>
              <a:t>students benefit from different explanations/techniques to solve the same problem. - </a:t>
            </a:r>
            <a:r>
              <a:rPr lang="en-US" altLang="en-US" sz="2400" dirty="0">
                <a:solidFill>
                  <a:srgbClr val="FF0000"/>
                </a:solidFill>
              </a:rPr>
              <a:t>The current team has </a:t>
            </a:r>
            <a:r>
              <a:rPr lang="en-US" altLang="en-US" sz="2400" dirty="0" smtClean="0">
                <a:solidFill>
                  <a:srgbClr val="FF0000"/>
                </a:solidFill>
              </a:rPr>
              <a:t>three </a:t>
            </a:r>
            <a:r>
              <a:rPr lang="en-US" altLang="en-US" sz="2400" dirty="0">
                <a:solidFill>
                  <a:srgbClr val="FF0000"/>
                </a:solidFill>
              </a:rPr>
              <a:t>Mathematicians, an Engineer, and a </a:t>
            </a:r>
            <a:r>
              <a:rPr lang="en-US" altLang="en-US" sz="2400" dirty="0" smtClean="0">
                <a:solidFill>
                  <a:srgbClr val="FF0000"/>
                </a:solidFill>
              </a:rPr>
              <a:t>Scientist.  </a:t>
            </a:r>
            <a:endParaRPr lang="en-US" altLang="en-US" sz="2400" dirty="0">
              <a:solidFill>
                <a:srgbClr val="FF0000"/>
              </a:solidFill>
            </a:endParaRPr>
          </a:p>
          <a:p>
            <a:pPr marL="0" indent="0">
              <a:buNone/>
            </a:pPr>
            <a:endParaRPr lang="en-US" sz="2400" dirty="0" smtClean="0"/>
          </a:p>
          <a:p>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19200"/>
            <a:ext cx="406925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44343" y="4484914"/>
            <a:ext cx="1169423" cy="369332"/>
          </a:xfrm>
          <a:prstGeom prst="rect">
            <a:avLst/>
          </a:prstGeom>
          <a:noFill/>
        </p:spPr>
        <p:txBody>
          <a:bodyPr wrap="none" rtlCol="0">
            <a:spAutoFit/>
          </a:bodyPr>
          <a:lstStyle/>
          <a:p>
            <a:r>
              <a:rPr lang="en-US" dirty="0">
                <a:hlinkClick r:id="rId3"/>
              </a:rPr>
              <a:t>imgur.com</a:t>
            </a:r>
            <a:endParaRPr lang="en-US" dirty="0"/>
          </a:p>
        </p:txBody>
      </p:sp>
    </p:spTree>
    <p:extLst>
      <p:ext uri="{BB962C8B-B14F-4D97-AF65-F5344CB8AC3E}">
        <p14:creationId xmlns:p14="http://schemas.microsoft.com/office/powerpoint/2010/main" val="2597427291"/>
      </p:ext>
    </p:extLst>
  </p:cSld>
  <p:clrMapOvr>
    <a:masterClrMapping/>
  </p:clrMapOvr>
  <p:transition spd="med" advClick="0" advTm="20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Team Approach</a:t>
            </a:r>
          </a:p>
        </p:txBody>
      </p:sp>
      <p:sp>
        <p:nvSpPr>
          <p:cNvPr id="3" name="Content Placeholder 2"/>
          <p:cNvSpPr>
            <a:spLocks noGrp="1"/>
          </p:cNvSpPr>
          <p:nvPr>
            <p:ph idx="1"/>
          </p:nvPr>
        </p:nvSpPr>
        <p:spPr/>
        <p:txBody>
          <a:bodyPr/>
          <a:lstStyle/>
          <a:p>
            <a:pPr marL="0" indent="0">
              <a:buNone/>
            </a:pPr>
            <a:r>
              <a:rPr lang="en-US" altLang="en-US" sz="2800" dirty="0"/>
              <a:t>The team works well together and shares the common goal of pursuing student confidence, responsibility, and success. </a:t>
            </a:r>
          </a:p>
          <a:p>
            <a:endParaRPr lang="en-US" dirty="0"/>
          </a:p>
        </p:txBody>
      </p:sp>
      <p:sp>
        <p:nvSpPr>
          <p:cNvPr id="4" name="TextBox 3"/>
          <p:cNvSpPr txBox="1"/>
          <p:nvPr/>
        </p:nvSpPr>
        <p:spPr>
          <a:xfrm>
            <a:off x="642258" y="3581400"/>
            <a:ext cx="6476999" cy="2585323"/>
          </a:xfrm>
          <a:prstGeom prst="rect">
            <a:avLst/>
          </a:prstGeom>
          <a:noFill/>
          <a:ln w="19050">
            <a:solidFill>
              <a:srgbClr val="002060"/>
            </a:solidFill>
          </a:ln>
        </p:spPr>
        <p:txBody>
          <a:bodyPr wrap="square" rtlCol="0">
            <a:spAutoFit/>
          </a:bodyPr>
          <a:lstStyle/>
          <a:p>
            <a:r>
              <a:rPr lang="en-US" altLang="en-US" sz="2400" dirty="0">
                <a:solidFill>
                  <a:srgbClr val="002060"/>
                </a:solidFill>
              </a:rPr>
              <a:t>The instructors "take time showing me all kinds of ways to do one problem until I get to a way I can do it on my own and fell confident...   It is a rare thing to have teachers who devote so much time and care to make sure you are where you want to be in class. </a:t>
            </a:r>
            <a:r>
              <a:rPr lang="en-US" altLang="en-US" sz="2400" dirty="0" smtClean="0">
                <a:solidFill>
                  <a:srgbClr val="002060"/>
                </a:solidFill>
              </a:rPr>
              <a:t>“ – Student Comment</a:t>
            </a:r>
            <a:endParaRPr lang="en-US" altLang="en-US" sz="2400" dirty="0">
              <a:solidFill>
                <a:srgbClr val="002060"/>
              </a:solidFill>
            </a:endParaRPr>
          </a:p>
          <a:p>
            <a:endParaRPr lang="en-US" dirty="0"/>
          </a:p>
        </p:txBody>
      </p:sp>
    </p:spTree>
    <p:extLst>
      <p:ext uri="{BB962C8B-B14F-4D97-AF65-F5344CB8AC3E}">
        <p14:creationId xmlns:p14="http://schemas.microsoft.com/office/powerpoint/2010/main" val="4096986788"/>
      </p:ext>
    </p:extLst>
  </p:cSld>
  <p:clrMapOvr>
    <a:masterClrMapping/>
  </p:clrMapOvr>
  <p:transition spd="med" advClick="0" advTm="20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Team Approach</a:t>
            </a:r>
          </a:p>
        </p:txBody>
      </p:sp>
      <p:sp>
        <p:nvSpPr>
          <p:cNvPr id="19459" name="Content Placeholder 2"/>
          <p:cNvSpPr>
            <a:spLocks noGrp="1"/>
          </p:cNvSpPr>
          <p:nvPr>
            <p:ph idx="1"/>
          </p:nvPr>
        </p:nvSpPr>
        <p:spPr>
          <a:xfrm>
            <a:off x="457200" y="1600201"/>
            <a:ext cx="8153400" cy="4495800"/>
          </a:xfrm>
        </p:spPr>
        <p:txBody>
          <a:bodyPr/>
          <a:lstStyle/>
          <a:p>
            <a:r>
              <a:rPr lang="en-US" altLang="en-US" sz="2800" dirty="0"/>
              <a:t>Faculty members serve as a mentor and ‘cheerleader’ pushing the student to succeed -- </a:t>
            </a:r>
            <a:r>
              <a:rPr lang="en-US" altLang="en-US" sz="2800" dirty="0">
                <a:solidFill>
                  <a:srgbClr val="FF0000"/>
                </a:solidFill>
              </a:rPr>
              <a:t>This philosophy handles the disconnect often found between faculty/student expectations.</a:t>
            </a:r>
          </a:p>
          <a:p>
            <a:pPr marL="0" indent="0">
              <a:buNone/>
            </a:pPr>
            <a:endParaRPr lang="en-US" altLang="en-US" sz="2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53543"/>
            <a:ext cx="4813423" cy="292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20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Team Approach</a:t>
            </a:r>
          </a:p>
        </p:txBody>
      </p:sp>
      <p:sp>
        <p:nvSpPr>
          <p:cNvPr id="19459" name="Content Placeholder 2"/>
          <p:cNvSpPr>
            <a:spLocks noGrp="1"/>
          </p:cNvSpPr>
          <p:nvPr>
            <p:ph idx="1"/>
          </p:nvPr>
        </p:nvSpPr>
        <p:spPr/>
        <p:txBody>
          <a:bodyPr/>
          <a:lstStyle/>
          <a:p>
            <a:r>
              <a:rPr lang="en-US" altLang="en-US" sz="2800" dirty="0" smtClean="0"/>
              <a:t>The team uses compassion, tough love, laughter, and sarcasm to allow students to feel at ease in the class/lab. – </a:t>
            </a:r>
            <a:r>
              <a:rPr lang="en-US" altLang="en-US" sz="2800" dirty="0" smtClean="0">
                <a:solidFill>
                  <a:srgbClr val="FF0000"/>
                </a:solidFill>
              </a:rPr>
              <a:t>This strategy leads to increase of student enthusiasm and confidence.</a:t>
            </a:r>
            <a:endParaRPr lang="en-US" altLang="en-US" sz="2800" dirty="0" smtClean="0"/>
          </a:p>
          <a:p>
            <a:r>
              <a:rPr lang="en-US" altLang="en-US" sz="2800" dirty="0"/>
              <a:t>The personality of the team sets a standard and leads by </a:t>
            </a:r>
            <a:r>
              <a:rPr lang="en-US" altLang="en-US" sz="2800" dirty="0" smtClean="0"/>
              <a:t>example.  </a:t>
            </a:r>
            <a:r>
              <a:rPr lang="en-US" altLang="en-US" sz="2800" dirty="0"/>
              <a:t>"We love Math" is the mantra. - </a:t>
            </a:r>
            <a:r>
              <a:rPr lang="en-US" altLang="en-US" sz="2800" dirty="0">
                <a:solidFill>
                  <a:srgbClr val="FF0000"/>
                </a:solidFill>
              </a:rPr>
              <a:t>This program begins to break down the walls of intimidation around faculty. </a:t>
            </a:r>
          </a:p>
          <a:p>
            <a:endParaRPr lang="en-US" altLang="en-US" dirty="0" smtClean="0"/>
          </a:p>
        </p:txBody>
      </p:sp>
    </p:spTree>
    <p:extLst>
      <p:ext uri="{BB962C8B-B14F-4D97-AF65-F5344CB8AC3E}">
        <p14:creationId xmlns:p14="http://schemas.microsoft.com/office/powerpoint/2010/main" val="1804463832"/>
      </p:ext>
    </p:extLst>
  </p:cSld>
  <p:clrMapOvr>
    <a:masterClrMapping/>
  </p:clrMapOvr>
  <p:transition spd="med" advClick="0" advTm="2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Quote that Inspired Us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400800" cy="4271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8055" y="6019800"/>
            <a:ext cx="7185172" cy="738664"/>
          </a:xfrm>
          <a:prstGeom prst="rect">
            <a:avLst/>
          </a:prstGeom>
          <a:noFill/>
        </p:spPr>
        <p:txBody>
          <a:bodyPr wrap="none" rtlCol="0">
            <a:spAutoFit/>
          </a:bodyPr>
          <a:lstStyle/>
          <a:p>
            <a:r>
              <a:rPr lang="en-US" sz="1400" dirty="0" smtClean="0"/>
              <a:t>The author Matthew Kelly was the first to write this quote and attribute the quote to Einstein.  </a:t>
            </a:r>
          </a:p>
          <a:p>
            <a:r>
              <a:rPr lang="en-US" sz="1400" dirty="0" smtClean="0"/>
              <a:t>There is no evidence that Einstein actually said this; however, the quotation was based on ideas </a:t>
            </a:r>
          </a:p>
          <a:p>
            <a:r>
              <a:rPr lang="en-US" sz="1400" dirty="0" smtClean="0"/>
              <a:t>circulated among educators for decades.</a:t>
            </a:r>
            <a:endParaRPr lang="en-US" sz="1400" dirty="0"/>
          </a:p>
        </p:txBody>
      </p:sp>
    </p:spTree>
    <p:extLst>
      <p:ext uri="{BB962C8B-B14F-4D97-AF65-F5344CB8AC3E}">
        <p14:creationId xmlns:p14="http://schemas.microsoft.com/office/powerpoint/2010/main" val="859011185"/>
      </p:ext>
    </p:extLst>
  </p:cSld>
  <p:clrMapOvr>
    <a:masterClrMapping/>
  </p:clrMapOvr>
  <p:transition spd="med" advClick="0" advTm="200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Learned</a:t>
            </a:r>
            <a:endParaRPr lang="en-US" dirty="0"/>
          </a:p>
        </p:txBody>
      </p:sp>
      <p:sp>
        <p:nvSpPr>
          <p:cNvPr id="3" name="Content Placeholder 2"/>
          <p:cNvSpPr>
            <a:spLocks noGrp="1"/>
          </p:cNvSpPr>
          <p:nvPr>
            <p:ph idx="1"/>
          </p:nvPr>
        </p:nvSpPr>
        <p:spPr>
          <a:xfrm>
            <a:off x="457200" y="1600201"/>
            <a:ext cx="8229600" cy="4495800"/>
          </a:xfrm>
        </p:spPr>
        <p:txBody>
          <a:bodyPr/>
          <a:lstStyle/>
          <a:p>
            <a:r>
              <a:rPr lang="en-US" dirty="0"/>
              <a:t>Similar success with new faculty -&gt; </a:t>
            </a:r>
            <a:r>
              <a:rPr lang="en-US" sz="2800" dirty="0">
                <a:solidFill>
                  <a:srgbClr val="FF0000"/>
                </a:solidFill>
              </a:rPr>
              <a:t>Faculty must be enthusiastic for students to succeed</a:t>
            </a:r>
            <a:r>
              <a:rPr lang="en-US" sz="2800" dirty="0" smtClean="0">
                <a:solidFill>
                  <a:srgbClr val="FF0000"/>
                </a:solidFill>
              </a:rPr>
              <a:t>.  Pair new faculty with existing faculty for on-the-job training.  </a:t>
            </a:r>
            <a:endParaRPr lang="en-US" sz="2800"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3429000"/>
            <a:ext cx="5686425" cy="298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49" y="6455909"/>
            <a:ext cx="18859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74228" y="3733800"/>
            <a:ext cx="2764971" cy="1938992"/>
          </a:xfrm>
          <a:prstGeom prst="rect">
            <a:avLst/>
          </a:prstGeom>
          <a:noFill/>
        </p:spPr>
        <p:txBody>
          <a:bodyPr wrap="square" rtlCol="0">
            <a:spAutoFit/>
          </a:bodyPr>
          <a:lstStyle/>
          <a:p>
            <a:r>
              <a:rPr lang="en-US" sz="2400" b="1" dirty="0" smtClean="0">
                <a:solidFill>
                  <a:srgbClr val="7030A0"/>
                </a:solidFill>
                <a:latin typeface="Copperplate Gothic Bold" panose="020E0705020206020404" pitchFamily="34" charset="0"/>
              </a:rPr>
              <a:t>“Uninspired” faculty</a:t>
            </a:r>
          </a:p>
          <a:p>
            <a:r>
              <a:rPr lang="en-US" sz="2400" b="1" dirty="0" smtClean="0">
                <a:solidFill>
                  <a:srgbClr val="7030A0"/>
                </a:solidFill>
                <a:latin typeface="Copperplate Gothic Bold" panose="020E0705020206020404" pitchFamily="34" charset="0"/>
              </a:rPr>
              <a:t/>
            </a:r>
            <a:br>
              <a:rPr lang="en-US" sz="2400" b="1" dirty="0" smtClean="0">
                <a:solidFill>
                  <a:srgbClr val="7030A0"/>
                </a:solidFill>
                <a:latin typeface="Copperplate Gothic Bold" panose="020E0705020206020404" pitchFamily="34" charset="0"/>
              </a:rPr>
            </a:br>
            <a:r>
              <a:rPr lang="en-US" sz="2400" b="1" dirty="0" smtClean="0">
                <a:solidFill>
                  <a:srgbClr val="7030A0"/>
                </a:solidFill>
                <a:latin typeface="Copperplate Gothic Bold" panose="020E0705020206020404" pitchFamily="34" charset="0"/>
              </a:rPr>
              <a:t>-Need Not Apply.</a:t>
            </a:r>
            <a:endParaRPr lang="en-US" sz="2400" b="1" dirty="0">
              <a:solidFill>
                <a:srgbClr val="7030A0"/>
              </a:solidFill>
              <a:latin typeface="Copperplate Gothic Bold" panose="020E0705020206020404" pitchFamily="34" charset="0"/>
            </a:endParaRPr>
          </a:p>
        </p:txBody>
      </p:sp>
    </p:spTree>
    <p:extLst>
      <p:ext uri="{BB962C8B-B14F-4D97-AF65-F5344CB8AC3E}">
        <p14:creationId xmlns:p14="http://schemas.microsoft.com/office/powerpoint/2010/main" val="4077618730"/>
      </p:ext>
    </p:extLst>
  </p:cSld>
  <p:clrMapOvr>
    <a:masterClrMapping/>
  </p:clrMapOvr>
  <p:transition spd="med" advClick="0" advTm="20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Community Environment</a:t>
            </a:r>
          </a:p>
        </p:txBody>
      </p:sp>
      <p:sp>
        <p:nvSpPr>
          <p:cNvPr id="20483" name="Content Placeholder 2"/>
          <p:cNvSpPr>
            <a:spLocks noGrp="1"/>
          </p:cNvSpPr>
          <p:nvPr>
            <p:ph idx="1"/>
          </p:nvPr>
        </p:nvSpPr>
        <p:spPr/>
        <p:txBody>
          <a:bodyPr/>
          <a:lstStyle/>
          <a:p>
            <a:pPr marL="0" indent="0">
              <a:buNone/>
            </a:pPr>
            <a:r>
              <a:rPr lang="en-US" altLang="en-US" sz="2400" dirty="0" smtClean="0"/>
              <a:t>The lab houses students from Pre-Algebra to College Algebra -- students are at all different levels within each class. - </a:t>
            </a:r>
            <a:r>
              <a:rPr lang="en-US" altLang="en-US" sz="2400" dirty="0" smtClean="0">
                <a:solidFill>
                  <a:srgbClr val="FF0000"/>
                </a:solidFill>
              </a:rPr>
              <a:t>Students continue to attend to get assistance in other classes… even some that are not mathematics.</a:t>
            </a:r>
            <a:r>
              <a:rPr lang="en-US" altLang="en-US" sz="2400" dirty="0" smtClean="0"/>
              <a:t> </a:t>
            </a:r>
          </a:p>
        </p:txBody>
      </p:sp>
      <p:sp>
        <p:nvSpPr>
          <p:cNvPr id="2" name="TextBox 1"/>
          <p:cNvSpPr txBox="1"/>
          <p:nvPr/>
        </p:nvSpPr>
        <p:spPr>
          <a:xfrm>
            <a:off x="283029" y="3886200"/>
            <a:ext cx="7315200" cy="2308324"/>
          </a:xfrm>
          <a:prstGeom prst="rect">
            <a:avLst/>
          </a:prstGeom>
          <a:noFill/>
          <a:ln w="19050">
            <a:solidFill>
              <a:srgbClr val="002060"/>
            </a:solidFill>
          </a:ln>
        </p:spPr>
        <p:txBody>
          <a:bodyPr wrap="square" rtlCol="0">
            <a:spAutoFit/>
          </a:bodyPr>
          <a:lstStyle/>
          <a:p>
            <a:r>
              <a:rPr lang="en-US" altLang="en-US" dirty="0">
                <a:solidFill>
                  <a:srgbClr val="002060"/>
                </a:solidFill>
              </a:rPr>
              <a:t>The National Study of Developmental Education found that programs integrating classrooms and labs had significantly higher pass rates in developmental education (Boylan, Bonham, Claxton, and Bliss, 1992).  Integration does not constitute providing labs to classroom students; but, rather concerns a target effort to link the classroom to the lab and vice versa.  These efforts include directly related activities, instructors dedicating time to the lab, required time in the lab for students, close proximity of the lab and classroom.  (Boylan, 2002).</a:t>
            </a:r>
            <a:endParaRPr lang="en-US" dirty="0">
              <a:solidFill>
                <a:srgbClr val="002060"/>
              </a:solidFill>
            </a:endParaRPr>
          </a:p>
        </p:txBody>
      </p:sp>
    </p:spTree>
  </p:cSld>
  <p:clrMapOvr>
    <a:masterClrMapping/>
  </p:clrMapOvr>
  <p:transition spd="med" advClick="0" advTm="20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Community Environment</a:t>
            </a:r>
            <a:endParaRPr lang="en-US" dirty="0"/>
          </a:p>
        </p:txBody>
      </p:sp>
      <p:sp>
        <p:nvSpPr>
          <p:cNvPr id="3" name="Content Placeholder 2"/>
          <p:cNvSpPr>
            <a:spLocks noGrp="1"/>
          </p:cNvSpPr>
          <p:nvPr>
            <p:ph idx="1"/>
          </p:nvPr>
        </p:nvSpPr>
        <p:spPr>
          <a:xfrm>
            <a:off x="3733800" y="1763488"/>
            <a:ext cx="4343400" cy="4256312"/>
          </a:xfrm>
        </p:spPr>
        <p:txBody>
          <a:bodyPr/>
          <a:lstStyle/>
          <a:p>
            <a:r>
              <a:rPr lang="en-US" altLang="en-US" sz="3000" dirty="0" smtClean="0"/>
              <a:t>“Noisy”, relaxed environment – even supply candy!</a:t>
            </a:r>
          </a:p>
          <a:p>
            <a:r>
              <a:rPr lang="en-US" altLang="en-US" sz="3000" dirty="0" smtClean="0"/>
              <a:t>The </a:t>
            </a:r>
            <a:r>
              <a:rPr lang="en-US" altLang="en-US" sz="3000" dirty="0"/>
              <a:t>team does not allow judging, condescending remarks/sounds, or negativity amongst peers. </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3649323" cy="3657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409447"/>
      </p:ext>
    </p:extLst>
  </p:cSld>
  <p:clrMapOvr>
    <a:masterClrMapping/>
  </p:clrMapOvr>
  <p:transition spd="med" advClick="0" advTm="20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Student Comments:</a:t>
            </a:r>
          </a:p>
        </p:txBody>
      </p:sp>
      <p:sp>
        <p:nvSpPr>
          <p:cNvPr id="53251" name="Content Placeholder 2"/>
          <p:cNvSpPr>
            <a:spLocks noGrp="1"/>
          </p:cNvSpPr>
          <p:nvPr>
            <p:ph idx="1"/>
          </p:nvPr>
        </p:nvSpPr>
        <p:spPr/>
        <p:txBody>
          <a:bodyPr/>
          <a:lstStyle/>
          <a:p>
            <a:pPr marL="0" indent="0">
              <a:buFont typeface="Arial" panose="020B0604020202020204" pitchFamily="34" charset="0"/>
              <a:buNone/>
            </a:pPr>
            <a:r>
              <a:rPr lang="en-US" altLang="en-US" sz="2800" smtClean="0"/>
              <a:t>"I greatly benefit from having a "noisy" lab where I can ask questions and have one on one help if needed.  Math is a tough subject for me..."  With the help of the instructors, "I was able to comprehend what I was learning, not only in class but in the lab.  They all gave me the tools I need to be successful and spent the extra time with me to break things down to where I could understand Math.</a:t>
            </a:r>
          </a:p>
        </p:txBody>
      </p:sp>
    </p:spTree>
  </p:cSld>
  <p:clrMapOvr>
    <a:masterClrMapping/>
  </p:clrMapOvr>
  <p:transition spd="med" advClick="0" advTm="20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works!</a:t>
            </a:r>
            <a:endParaRPr lang="en-US" dirty="0"/>
          </a:p>
        </p:txBody>
      </p:sp>
      <p:pic>
        <p:nvPicPr>
          <p:cNvPr id="4" name="Picture 3"/>
          <p:cNvPicPr>
            <a:picLocks noChangeAspect="1"/>
          </p:cNvPicPr>
          <p:nvPr/>
        </p:nvPicPr>
        <p:blipFill>
          <a:blip r:embed="rId2"/>
          <a:stretch>
            <a:fillRect/>
          </a:stretch>
        </p:blipFill>
        <p:spPr>
          <a:xfrm>
            <a:off x="1371600" y="1676400"/>
            <a:ext cx="6128775" cy="4191000"/>
          </a:xfrm>
          <a:prstGeom prst="rect">
            <a:avLst/>
          </a:prstGeom>
        </p:spPr>
      </p:pic>
      <p:sp>
        <p:nvSpPr>
          <p:cNvPr id="5" name="TextBox 4"/>
          <p:cNvSpPr txBox="1"/>
          <p:nvPr/>
        </p:nvSpPr>
        <p:spPr>
          <a:xfrm>
            <a:off x="5620960" y="5941496"/>
            <a:ext cx="1892249" cy="369332"/>
          </a:xfrm>
          <a:prstGeom prst="rect">
            <a:avLst/>
          </a:prstGeom>
          <a:noFill/>
        </p:spPr>
        <p:txBody>
          <a:bodyPr wrap="none" rtlCol="0">
            <a:spAutoFit/>
          </a:bodyPr>
          <a:lstStyle/>
          <a:p>
            <a:r>
              <a:rPr lang="en-US" dirty="0" smtClean="0"/>
              <a:t>Picsndquotes.com</a:t>
            </a:r>
            <a:endParaRPr lang="en-US" dirty="0"/>
          </a:p>
        </p:txBody>
      </p:sp>
    </p:spTree>
    <p:extLst>
      <p:ext uri="{BB962C8B-B14F-4D97-AF65-F5344CB8AC3E}">
        <p14:creationId xmlns:p14="http://schemas.microsoft.com/office/powerpoint/2010/main" val="170324105"/>
      </p:ext>
    </p:extLst>
  </p:cSld>
  <p:clrMapOvr>
    <a:masterClrMapping/>
  </p:clrMapOvr>
  <p:transition spd="med" advClick="0" advTm="20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DSMA 0399 Data</a:t>
            </a:r>
          </a:p>
        </p:txBody>
      </p:sp>
      <p:sp>
        <p:nvSpPr>
          <p:cNvPr id="3" name="Content Placeholder 2"/>
          <p:cNvSpPr>
            <a:spLocks noGrp="1"/>
          </p:cNvSpPr>
          <p:nvPr>
            <p:ph idx="1"/>
          </p:nvPr>
        </p:nvSpPr>
        <p:spPr>
          <a:xfrm>
            <a:off x="228600" y="1600200"/>
            <a:ext cx="7848600" cy="4525963"/>
          </a:xfrm>
        </p:spPr>
        <p:txBody>
          <a:bodyPr/>
          <a:lstStyle/>
          <a:p>
            <a:pPr>
              <a:defRPr/>
            </a:pPr>
            <a:r>
              <a:rPr lang="en-US" sz="2800" dirty="0"/>
              <a:t>Data </a:t>
            </a:r>
            <a:r>
              <a:rPr lang="en-US" sz="2800" dirty="0" smtClean="0"/>
              <a:t>Time frame: Spr13 – Fal14</a:t>
            </a:r>
            <a:endParaRPr lang="en-US" sz="2800" dirty="0"/>
          </a:p>
          <a:p>
            <a:pPr marL="0" indent="0">
              <a:buFont typeface="Arial" panose="020B0604020202020204" pitchFamily="34" charset="0"/>
              <a:buNone/>
              <a:defRPr/>
            </a:pPr>
            <a:endParaRPr lang="en-US" dirty="0" smtClean="0"/>
          </a:p>
          <a:p>
            <a:pPr marL="0" indent="0">
              <a:buFont typeface="Arial" panose="020B0604020202020204" pitchFamily="34" charset="0"/>
              <a:buNone/>
              <a:defRP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29902076"/>
              </p:ext>
            </p:extLst>
          </p:nvPr>
        </p:nvGraphicFramePr>
        <p:xfrm>
          <a:off x="762000" y="2590800"/>
          <a:ext cx="6934200" cy="2194200"/>
        </p:xfrm>
        <a:graphic>
          <a:graphicData uri="http://schemas.openxmlformats.org/drawingml/2006/table">
            <a:tbl>
              <a:tblPr firstRow="1" bandRow="1">
                <a:tableStyleId>{5C22544A-7EE6-4342-B048-85BDC9FD1C3A}</a:tableStyleId>
              </a:tblPr>
              <a:tblGrid>
                <a:gridCol w="3515932"/>
                <a:gridCol w="3418268"/>
              </a:tblGrid>
              <a:tr h="365654">
                <a:tc>
                  <a:txBody>
                    <a:bodyPr/>
                    <a:lstStyle/>
                    <a:p>
                      <a:pPr algn="ctr"/>
                      <a:endParaRPr lang="en-US" sz="1800" dirty="0"/>
                    </a:p>
                  </a:txBody>
                  <a:tcPr marT="45670" marB="45670" anchor="ctr"/>
                </a:tc>
                <a:tc>
                  <a:txBody>
                    <a:bodyPr/>
                    <a:lstStyle/>
                    <a:p>
                      <a:pPr algn="ctr"/>
                      <a:r>
                        <a:rPr lang="en-US" sz="1800" dirty="0" smtClean="0"/>
                        <a:t>DSMA</a:t>
                      </a:r>
                      <a:r>
                        <a:rPr lang="en-US" sz="1800" baseline="0" dirty="0" smtClean="0"/>
                        <a:t> 0399</a:t>
                      </a:r>
                      <a:endParaRPr lang="en-US" sz="1800" dirty="0"/>
                    </a:p>
                  </a:txBody>
                  <a:tcPr marT="45690" marB="45690" anchor="ctr"/>
                </a:tc>
              </a:tr>
              <a:tr h="365654">
                <a:tc>
                  <a:txBody>
                    <a:bodyPr/>
                    <a:lstStyle/>
                    <a:p>
                      <a:pPr algn="ctr"/>
                      <a:r>
                        <a:rPr lang="en-US" sz="1800" dirty="0" smtClean="0"/>
                        <a:t>Number of students</a:t>
                      </a:r>
                      <a:endParaRPr lang="en-US" sz="1800" dirty="0"/>
                    </a:p>
                  </a:txBody>
                  <a:tcPr marT="45670" marB="45670" anchor="ctr"/>
                </a:tc>
                <a:tc>
                  <a:txBody>
                    <a:bodyPr/>
                    <a:lstStyle/>
                    <a:p>
                      <a:pPr algn="ctr"/>
                      <a:r>
                        <a:rPr lang="en-US" sz="1800" dirty="0" smtClean="0"/>
                        <a:t>317 **</a:t>
                      </a:r>
                      <a:endParaRPr lang="en-US" sz="1800" dirty="0"/>
                    </a:p>
                  </a:txBody>
                  <a:tcPr marT="45690" marB="45690" anchor="ctr"/>
                </a:tc>
              </a:tr>
              <a:tr h="365654">
                <a:tc>
                  <a:txBody>
                    <a:bodyPr/>
                    <a:lstStyle/>
                    <a:p>
                      <a:pPr algn="ctr"/>
                      <a:r>
                        <a:rPr lang="en-US" sz="1800" dirty="0" smtClean="0"/>
                        <a:t>Complete</a:t>
                      </a:r>
                      <a:r>
                        <a:rPr lang="en-US" sz="1800" baseline="0" dirty="0" smtClean="0"/>
                        <a:t> 0 levels</a:t>
                      </a:r>
                      <a:endParaRPr lang="en-US" sz="1800" dirty="0"/>
                    </a:p>
                  </a:txBody>
                  <a:tcPr marT="45670" marB="45670" anchor="ctr"/>
                </a:tc>
                <a:tc>
                  <a:txBody>
                    <a:bodyPr/>
                    <a:lstStyle/>
                    <a:p>
                      <a:pPr algn="ctr"/>
                      <a:r>
                        <a:rPr lang="en-US" sz="1800" dirty="0" smtClean="0"/>
                        <a:t>39 (incl. drop/withdraws)</a:t>
                      </a:r>
                      <a:endParaRPr lang="en-US" sz="1800" dirty="0"/>
                    </a:p>
                  </a:txBody>
                  <a:tcPr marT="45690" marB="45690" anchor="ctr"/>
                </a:tc>
              </a:tr>
              <a:tr h="365654">
                <a:tc>
                  <a:txBody>
                    <a:bodyPr/>
                    <a:lstStyle/>
                    <a:p>
                      <a:pPr algn="ctr"/>
                      <a:r>
                        <a:rPr lang="en-US" sz="1800" dirty="0" smtClean="0"/>
                        <a:t>Complete</a:t>
                      </a:r>
                      <a:r>
                        <a:rPr lang="en-US" sz="1800" baseline="0" dirty="0" smtClean="0"/>
                        <a:t> 1 level</a:t>
                      </a:r>
                      <a:endParaRPr lang="en-US" sz="1800" dirty="0"/>
                    </a:p>
                  </a:txBody>
                  <a:tcPr marT="45670" marB="45670" anchor="ctr"/>
                </a:tc>
                <a:tc>
                  <a:txBody>
                    <a:bodyPr/>
                    <a:lstStyle/>
                    <a:p>
                      <a:pPr algn="ctr"/>
                      <a:r>
                        <a:rPr lang="en-US" sz="1800" dirty="0" smtClean="0"/>
                        <a:t>94</a:t>
                      </a:r>
                      <a:endParaRPr lang="en-US" sz="1800" dirty="0"/>
                    </a:p>
                  </a:txBody>
                  <a:tcPr marT="45690" marB="45690" anchor="ctr"/>
                </a:tc>
              </a:tr>
              <a:tr h="365654">
                <a:tc>
                  <a:txBody>
                    <a:bodyPr/>
                    <a:lstStyle/>
                    <a:p>
                      <a:pPr algn="ctr"/>
                      <a:r>
                        <a:rPr lang="en-US" sz="1800" dirty="0" smtClean="0"/>
                        <a:t>Complete 2 levels</a:t>
                      </a:r>
                      <a:endParaRPr lang="en-US" sz="1800" dirty="0"/>
                    </a:p>
                  </a:txBody>
                  <a:tcPr marT="45670" marB="45670" anchor="ctr"/>
                </a:tc>
                <a:tc>
                  <a:txBody>
                    <a:bodyPr/>
                    <a:lstStyle/>
                    <a:p>
                      <a:pPr algn="ctr"/>
                      <a:r>
                        <a:rPr lang="en-US" sz="1800" dirty="0" smtClean="0"/>
                        <a:t>159</a:t>
                      </a:r>
                      <a:endParaRPr lang="en-US" sz="1800" dirty="0"/>
                    </a:p>
                  </a:txBody>
                  <a:tcPr marT="45690" marB="45690" anchor="ctr"/>
                </a:tc>
              </a:tr>
              <a:tr h="365654">
                <a:tc>
                  <a:txBody>
                    <a:bodyPr/>
                    <a:lstStyle/>
                    <a:p>
                      <a:pPr algn="ctr"/>
                      <a:r>
                        <a:rPr lang="en-US" sz="1800" dirty="0" smtClean="0"/>
                        <a:t>Complete</a:t>
                      </a:r>
                      <a:r>
                        <a:rPr lang="en-US" sz="1800" baseline="0" dirty="0" smtClean="0"/>
                        <a:t> all 3 levels</a:t>
                      </a:r>
                      <a:endParaRPr lang="en-US" sz="1800" dirty="0"/>
                    </a:p>
                  </a:txBody>
                  <a:tcPr marT="45670" marB="45670" anchor="ctr"/>
                </a:tc>
                <a:tc>
                  <a:txBody>
                    <a:bodyPr/>
                    <a:lstStyle/>
                    <a:p>
                      <a:pPr algn="ctr"/>
                      <a:r>
                        <a:rPr lang="en-US" sz="1800" dirty="0" smtClean="0"/>
                        <a:t>26</a:t>
                      </a:r>
                      <a:endParaRPr lang="en-US" sz="1800" dirty="0"/>
                    </a:p>
                  </a:txBody>
                  <a:tcPr marT="45690" marB="45690" anchor="ctr"/>
                </a:tc>
              </a:tr>
            </a:tbl>
          </a:graphicData>
        </a:graphic>
      </p:graphicFrame>
      <p:sp>
        <p:nvSpPr>
          <p:cNvPr id="4" name="TextBox 3"/>
          <p:cNvSpPr txBox="1"/>
          <p:nvPr/>
        </p:nvSpPr>
        <p:spPr>
          <a:xfrm>
            <a:off x="1371600" y="5562600"/>
            <a:ext cx="4809778" cy="523220"/>
          </a:xfrm>
          <a:prstGeom prst="rect">
            <a:avLst/>
          </a:prstGeom>
          <a:noFill/>
        </p:spPr>
        <p:txBody>
          <a:bodyPr wrap="none" rtlCol="0">
            <a:spAutoFit/>
          </a:bodyPr>
          <a:lstStyle/>
          <a:p>
            <a:r>
              <a:rPr lang="en-US" sz="2800" dirty="0" smtClean="0">
                <a:solidFill>
                  <a:srgbClr val="FF0000"/>
                </a:solidFill>
              </a:rPr>
              <a:t>58.4% complete multiple levels.</a:t>
            </a:r>
            <a:endParaRPr lang="en-US" sz="2800" dirty="0">
              <a:solidFill>
                <a:srgbClr val="FF0000"/>
              </a:solidFill>
            </a:endParaRPr>
          </a:p>
        </p:txBody>
      </p:sp>
      <p:sp>
        <p:nvSpPr>
          <p:cNvPr id="5" name="TextBox 4"/>
          <p:cNvSpPr txBox="1"/>
          <p:nvPr/>
        </p:nvSpPr>
        <p:spPr>
          <a:xfrm>
            <a:off x="2819400" y="4876800"/>
            <a:ext cx="3886200" cy="369332"/>
          </a:xfrm>
          <a:prstGeom prst="rect">
            <a:avLst/>
          </a:prstGeom>
          <a:noFill/>
        </p:spPr>
        <p:txBody>
          <a:bodyPr wrap="square" rtlCol="0">
            <a:spAutoFit/>
          </a:bodyPr>
          <a:lstStyle/>
          <a:p>
            <a:r>
              <a:rPr lang="en-US" dirty="0" smtClean="0"/>
              <a:t>** Data for 1</a:t>
            </a:r>
            <a:r>
              <a:rPr lang="en-US" baseline="30000" dirty="0" smtClean="0"/>
              <a:t>st</a:t>
            </a:r>
            <a:r>
              <a:rPr lang="en-US" dirty="0" smtClean="0"/>
              <a:t> time in course.</a:t>
            </a: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College Algebra Pass Rates</a:t>
            </a:r>
          </a:p>
        </p:txBody>
      </p:sp>
      <p:sp>
        <p:nvSpPr>
          <p:cNvPr id="25603" name="Content Placeholder 2"/>
          <p:cNvSpPr>
            <a:spLocks noGrp="1"/>
          </p:cNvSpPr>
          <p:nvPr>
            <p:ph idx="1"/>
          </p:nvPr>
        </p:nvSpPr>
        <p:spPr/>
        <p:txBody>
          <a:bodyPr/>
          <a:lstStyle/>
          <a:p>
            <a:pPr marL="0" indent="0">
              <a:buFont typeface="Arial" panose="020B0604020202020204" pitchFamily="34" charset="0"/>
              <a:buNone/>
            </a:pPr>
            <a:r>
              <a:rPr lang="en-US" altLang="en-US" sz="2800" smtClean="0"/>
              <a:t> </a:t>
            </a:r>
          </a:p>
        </p:txBody>
      </p:sp>
      <p:sp>
        <p:nvSpPr>
          <p:cNvPr id="25604" name="TextBox 4"/>
          <p:cNvSpPr txBox="1">
            <a:spLocks noChangeArrowheads="1"/>
          </p:cNvSpPr>
          <p:nvPr/>
        </p:nvSpPr>
        <p:spPr bwMode="auto">
          <a:xfrm>
            <a:off x="457200" y="5181600"/>
            <a:ext cx="7848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pPr>
            <a:r>
              <a:rPr lang="en-US" altLang="en-US" sz="1600" dirty="0">
                <a:latin typeface="Verdana" panose="020B0604030504040204" pitchFamily="34" charset="0"/>
              </a:rPr>
              <a:t>** </a:t>
            </a:r>
            <a:r>
              <a:rPr lang="en-US" altLang="en-US" sz="1600" dirty="0" smtClean="0">
                <a:latin typeface="Verdana" panose="020B0604030504040204" pitchFamily="34" charset="0"/>
              </a:rPr>
              <a:t>109 </a:t>
            </a:r>
            <a:r>
              <a:rPr lang="en-US" altLang="en-US" sz="1600" dirty="0">
                <a:latin typeface="Verdana" panose="020B0604030504040204" pitchFamily="34" charset="0"/>
              </a:rPr>
              <a:t>DSMA 0399 students also completed DSMA 0393/MATH 1414.</a:t>
            </a:r>
          </a:p>
          <a:p>
            <a:pPr eaLnBrk="1" hangingPunct="1"/>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29941047"/>
              </p:ext>
            </p:extLst>
          </p:nvPr>
        </p:nvGraphicFramePr>
        <p:xfrm>
          <a:off x="838200" y="2362200"/>
          <a:ext cx="7239000" cy="2133600"/>
        </p:xfrm>
        <a:graphic>
          <a:graphicData uri="http://schemas.openxmlformats.org/drawingml/2006/table">
            <a:tbl>
              <a:tblPr firstRow="1" bandRow="1">
                <a:tableStyleId>{5C22544A-7EE6-4342-B048-85BDC9FD1C3A}</a:tableStyleId>
              </a:tblPr>
              <a:tblGrid>
                <a:gridCol w="2413000"/>
                <a:gridCol w="2413000"/>
                <a:gridCol w="2413000"/>
              </a:tblGrid>
              <a:tr h="391354">
                <a:tc>
                  <a:txBody>
                    <a:bodyPr/>
                    <a:lstStyle/>
                    <a:p>
                      <a:pPr algn="ctr"/>
                      <a:endParaRPr lang="en-US" sz="1800" dirty="0"/>
                    </a:p>
                  </a:txBody>
                  <a:tcPr marT="45700" marB="45700" anchor="ctr"/>
                </a:tc>
                <a:tc>
                  <a:txBody>
                    <a:bodyPr/>
                    <a:lstStyle/>
                    <a:p>
                      <a:pPr algn="ctr"/>
                      <a:r>
                        <a:rPr lang="en-US" dirty="0" smtClean="0"/>
                        <a:t>0399 to 1414</a:t>
                      </a:r>
                      <a:endParaRPr lang="en-US" dirty="0"/>
                    </a:p>
                  </a:txBody>
                  <a:tcPr anchor="ctr"/>
                </a:tc>
                <a:tc>
                  <a:txBody>
                    <a:bodyPr/>
                    <a:lstStyle/>
                    <a:p>
                      <a:pPr algn="ctr"/>
                      <a:r>
                        <a:rPr lang="en-US" sz="1800" dirty="0" smtClean="0"/>
                        <a:t>0393 to 1414</a:t>
                      </a:r>
                      <a:endParaRPr lang="en-US" sz="1800" dirty="0"/>
                    </a:p>
                  </a:txBody>
                  <a:tcPr marT="45700" marB="45700" anchor="ctr"/>
                </a:tc>
              </a:tr>
              <a:tr h="675446">
                <a:tc>
                  <a:txBody>
                    <a:bodyPr/>
                    <a:lstStyle/>
                    <a:p>
                      <a:pPr algn="ctr"/>
                      <a:r>
                        <a:rPr lang="en-US" sz="1800" dirty="0" smtClean="0"/>
                        <a:t>Number of students</a:t>
                      </a:r>
                      <a:endParaRPr lang="en-US" sz="1800" dirty="0"/>
                    </a:p>
                  </a:txBody>
                  <a:tcPr marT="45700" marB="45700" anchor="ctr"/>
                </a:tc>
                <a:tc>
                  <a:txBody>
                    <a:bodyPr/>
                    <a:lstStyle/>
                    <a:p>
                      <a:pPr algn="ctr"/>
                      <a:r>
                        <a:rPr lang="en-US" dirty="0" smtClean="0"/>
                        <a:t>137</a:t>
                      </a:r>
                      <a:endParaRPr lang="en-US" dirty="0">
                        <a:solidFill>
                          <a:srgbClr val="FF0000"/>
                        </a:solidFill>
                      </a:endParaRPr>
                    </a:p>
                  </a:txBody>
                  <a:tcPr anchor="ctr"/>
                </a:tc>
                <a:tc>
                  <a:txBody>
                    <a:bodyPr/>
                    <a:lstStyle/>
                    <a:p>
                      <a:pPr algn="ctr"/>
                      <a:r>
                        <a:rPr lang="en-US" sz="1800" dirty="0" smtClean="0"/>
                        <a:t>330</a:t>
                      </a:r>
                      <a:endParaRPr lang="en-US" sz="1800" dirty="0"/>
                    </a:p>
                  </a:txBody>
                  <a:tcPr marT="45700" marB="45700" anchor="ctr"/>
                </a:tc>
              </a:tr>
              <a:tr h="391354">
                <a:tc>
                  <a:txBody>
                    <a:bodyPr/>
                    <a:lstStyle/>
                    <a:p>
                      <a:pPr algn="ctr"/>
                      <a:r>
                        <a:rPr lang="en-US" sz="1800" dirty="0" smtClean="0"/>
                        <a:t>Pass Rate</a:t>
                      </a:r>
                      <a:endParaRPr lang="en-US" sz="1800" dirty="0"/>
                    </a:p>
                  </a:txBody>
                  <a:tcPr marT="45700" marB="45700" anchor="ctr"/>
                </a:tc>
                <a:tc>
                  <a:txBody>
                    <a:bodyPr/>
                    <a:lstStyle/>
                    <a:p>
                      <a:pPr algn="ctr"/>
                      <a:r>
                        <a:rPr lang="en-US" dirty="0" smtClean="0"/>
                        <a:t>91.2 %</a:t>
                      </a:r>
                      <a:endParaRPr lang="en-US" dirty="0">
                        <a:solidFill>
                          <a:srgbClr val="FF0000"/>
                        </a:solidFill>
                      </a:endParaRPr>
                    </a:p>
                  </a:txBody>
                  <a:tcPr anchor="ctr"/>
                </a:tc>
                <a:tc>
                  <a:txBody>
                    <a:bodyPr/>
                    <a:lstStyle/>
                    <a:p>
                      <a:pPr algn="ctr"/>
                      <a:r>
                        <a:rPr lang="en-US" sz="1800" dirty="0" smtClean="0"/>
                        <a:t>93.6 %</a:t>
                      </a:r>
                      <a:endParaRPr lang="en-US" sz="1800" dirty="0"/>
                    </a:p>
                  </a:txBody>
                  <a:tcPr marT="45700" marB="45700" anchor="ctr"/>
                </a:tc>
              </a:tr>
              <a:tr h="675446">
                <a:tc>
                  <a:txBody>
                    <a:bodyPr/>
                    <a:lstStyle/>
                    <a:p>
                      <a:pPr algn="ctr"/>
                      <a:r>
                        <a:rPr lang="en-US" sz="1800" dirty="0" smtClean="0"/>
                        <a:t>Withdraw/Drop Rate</a:t>
                      </a:r>
                      <a:endParaRPr lang="en-US" sz="1800" dirty="0"/>
                    </a:p>
                  </a:txBody>
                  <a:tcPr marT="45700" marB="45700" anchor="ctr"/>
                </a:tc>
                <a:tc>
                  <a:txBody>
                    <a:bodyPr/>
                    <a:lstStyle/>
                    <a:p>
                      <a:pPr algn="ctr"/>
                      <a:r>
                        <a:rPr lang="en-US" dirty="0" smtClean="0"/>
                        <a:t>3.6 %</a:t>
                      </a:r>
                      <a:endParaRPr lang="en-US" dirty="0">
                        <a:solidFill>
                          <a:srgbClr val="FF0000"/>
                        </a:solidFill>
                      </a:endParaRPr>
                    </a:p>
                  </a:txBody>
                  <a:tcPr anchor="ctr"/>
                </a:tc>
                <a:tc>
                  <a:txBody>
                    <a:bodyPr/>
                    <a:lstStyle/>
                    <a:p>
                      <a:pPr algn="ctr"/>
                      <a:r>
                        <a:rPr lang="en-US" sz="1800" dirty="0" smtClean="0"/>
                        <a:t>2.4 %</a:t>
                      </a:r>
                      <a:endParaRPr lang="en-US" sz="1800" dirty="0"/>
                    </a:p>
                  </a:txBody>
                  <a:tcPr marT="45700" marB="45700" anchor="ctr"/>
                </a:tc>
              </a:tr>
            </a:tbl>
          </a:graphicData>
        </a:graphic>
      </p:graphicFrame>
    </p:spTree>
  </p:cSld>
  <p:clrMapOvr>
    <a:masterClrMapping/>
  </p:clrMapOvr>
  <p:transition spd="med" advClick="0" advTm="20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Traditional Course Pass Rate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88729463"/>
              </p:ext>
            </p:extLst>
          </p:nvPr>
        </p:nvGraphicFramePr>
        <p:xfrm>
          <a:off x="533400" y="1981200"/>
          <a:ext cx="8077200" cy="2133600"/>
        </p:xfrm>
        <a:graphic>
          <a:graphicData uri="http://schemas.openxmlformats.org/drawingml/2006/table">
            <a:tbl>
              <a:tblPr firstRow="1" bandRow="1">
                <a:tableStyleId>{5C22544A-7EE6-4342-B048-85BDC9FD1C3A}</a:tableStyleId>
              </a:tblPr>
              <a:tblGrid>
                <a:gridCol w="2519941"/>
                <a:gridCol w="1498958"/>
                <a:gridCol w="1300233"/>
                <a:gridCol w="1379034"/>
                <a:gridCol w="1379034"/>
              </a:tblGrid>
              <a:tr h="533400">
                <a:tc>
                  <a:txBody>
                    <a:bodyPr/>
                    <a:lstStyle/>
                    <a:p>
                      <a:pPr algn="ctr"/>
                      <a:endParaRPr lang="en-US" dirty="0"/>
                    </a:p>
                  </a:txBody>
                  <a:tcPr/>
                </a:tc>
                <a:tc>
                  <a:txBody>
                    <a:bodyPr/>
                    <a:lstStyle/>
                    <a:p>
                      <a:pPr algn="ctr"/>
                      <a:r>
                        <a:rPr lang="en-US" dirty="0" smtClean="0"/>
                        <a:t>DSMA</a:t>
                      </a:r>
                      <a:r>
                        <a:rPr lang="en-US" baseline="0" dirty="0" smtClean="0"/>
                        <a:t> 0300</a:t>
                      </a:r>
                      <a:endParaRPr lang="en-US" dirty="0"/>
                    </a:p>
                  </a:txBody>
                  <a:tcPr/>
                </a:tc>
                <a:tc>
                  <a:txBody>
                    <a:bodyPr/>
                    <a:lstStyle/>
                    <a:p>
                      <a:pPr algn="ctr"/>
                      <a:r>
                        <a:rPr lang="en-US" dirty="0" smtClean="0"/>
                        <a:t>DSMA 0301</a:t>
                      </a:r>
                      <a:endParaRPr lang="en-US" dirty="0"/>
                    </a:p>
                  </a:txBody>
                  <a:tcPr/>
                </a:tc>
                <a:tc>
                  <a:txBody>
                    <a:bodyPr/>
                    <a:lstStyle/>
                    <a:p>
                      <a:pPr algn="ctr"/>
                      <a:r>
                        <a:rPr lang="en-US" dirty="0" smtClean="0"/>
                        <a:t>DSMA 0303</a:t>
                      </a:r>
                      <a:endParaRPr lang="en-US" dirty="0"/>
                    </a:p>
                  </a:txBody>
                  <a:tcPr/>
                </a:tc>
                <a:tc>
                  <a:txBody>
                    <a:bodyPr/>
                    <a:lstStyle/>
                    <a:p>
                      <a:pPr algn="ctr"/>
                      <a:r>
                        <a:rPr lang="en-US" dirty="0" smtClean="0"/>
                        <a:t>MATH 1414</a:t>
                      </a:r>
                      <a:endParaRPr lang="en-US" dirty="0"/>
                    </a:p>
                  </a:txBody>
                  <a:tcPr/>
                </a:tc>
              </a:tr>
              <a:tr h="533400">
                <a:tc>
                  <a:txBody>
                    <a:bodyPr/>
                    <a:lstStyle/>
                    <a:p>
                      <a:pPr algn="ctr"/>
                      <a:r>
                        <a:rPr lang="en-US" dirty="0" smtClean="0"/>
                        <a:t>Number of</a:t>
                      </a:r>
                      <a:r>
                        <a:rPr lang="en-US" baseline="0" dirty="0" smtClean="0"/>
                        <a:t> Students</a:t>
                      </a:r>
                      <a:endParaRPr lang="en-US" dirty="0"/>
                    </a:p>
                  </a:txBody>
                  <a:tcPr/>
                </a:tc>
                <a:tc>
                  <a:txBody>
                    <a:bodyPr/>
                    <a:lstStyle/>
                    <a:p>
                      <a:pPr algn="ctr"/>
                      <a:r>
                        <a:rPr lang="en-US" dirty="0" smtClean="0"/>
                        <a:t>1535</a:t>
                      </a:r>
                      <a:endParaRPr lang="en-US" dirty="0"/>
                    </a:p>
                  </a:txBody>
                  <a:tcPr/>
                </a:tc>
                <a:tc>
                  <a:txBody>
                    <a:bodyPr/>
                    <a:lstStyle/>
                    <a:p>
                      <a:pPr algn="ctr"/>
                      <a:r>
                        <a:rPr lang="en-US" dirty="0" smtClean="0"/>
                        <a:t>1172</a:t>
                      </a:r>
                      <a:endParaRPr lang="en-US" dirty="0"/>
                    </a:p>
                  </a:txBody>
                  <a:tcPr/>
                </a:tc>
                <a:tc>
                  <a:txBody>
                    <a:bodyPr/>
                    <a:lstStyle/>
                    <a:p>
                      <a:pPr algn="ctr"/>
                      <a:r>
                        <a:rPr lang="en-US" dirty="0" smtClean="0"/>
                        <a:t>874</a:t>
                      </a:r>
                      <a:endParaRPr lang="en-US" dirty="0"/>
                    </a:p>
                  </a:txBody>
                  <a:tcPr/>
                </a:tc>
                <a:tc>
                  <a:txBody>
                    <a:bodyPr/>
                    <a:lstStyle/>
                    <a:p>
                      <a:pPr algn="ctr"/>
                      <a:r>
                        <a:rPr lang="en-US" dirty="0" smtClean="0"/>
                        <a:t>2070</a:t>
                      </a:r>
                    </a:p>
                  </a:txBody>
                  <a:tcPr/>
                </a:tc>
              </a:tr>
              <a:tr h="533400">
                <a:tc>
                  <a:txBody>
                    <a:bodyPr/>
                    <a:lstStyle/>
                    <a:p>
                      <a:pPr algn="ctr"/>
                      <a:r>
                        <a:rPr lang="en-US" dirty="0" smtClean="0"/>
                        <a:t>Pass Rate</a:t>
                      </a:r>
                      <a:endParaRPr lang="en-US" dirty="0"/>
                    </a:p>
                  </a:txBody>
                  <a:tcPr/>
                </a:tc>
                <a:tc>
                  <a:txBody>
                    <a:bodyPr/>
                    <a:lstStyle/>
                    <a:p>
                      <a:pPr algn="ctr"/>
                      <a:r>
                        <a:rPr lang="en-US" dirty="0" smtClean="0"/>
                        <a:t>42.4 %</a:t>
                      </a:r>
                      <a:endParaRPr lang="en-US" dirty="0"/>
                    </a:p>
                  </a:txBody>
                  <a:tcPr/>
                </a:tc>
                <a:tc>
                  <a:txBody>
                    <a:bodyPr/>
                    <a:lstStyle/>
                    <a:p>
                      <a:pPr algn="ctr"/>
                      <a:r>
                        <a:rPr lang="en-US" dirty="0" smtClean="0"/>
                        <a:t>43.7 %</a:t>
                      </a:r>
                      <a:endParaRPr lang="en-US" dirty="0"/>
                    </a:p>
                  </a:txBody>
                  <a:tcPr/>
                </a:tc>
                <a:tc>
                  <a:txBody>
                    <a:bodyPr/>
                    <a:lstStyle/>
                    <a:p>
                      <a:pPr algn="ctr"/>
                      <a:r>
                        <a:rPr lang="en-US" dirty="0" smtClean="0"/>
                        <a:t>44.7 %</a:t>
                      </a:r>
                      <a:endParaRPr lang="en-US" dirty="0"/>
                    </a:p>
                  </a:txBody>
                  <a:tcPr/>
                </a:tc>
                <a:tc>
                  <a:txBody>
                    <a:bodyPr/>
                    <a:lstStyle/>
                    <a:p>
                      <a:pPr algn="ctr"/>
                      <a:r>
                        <a:rPr lang="en-US" dirty="0" smtClean="0"/>
                        <a:t>58.3</a:t>
                      </a:r>
                      <a:r>
                        <a:rPr lang="en-US" baseline="0" dirty="0" smtClean="0"/>
                        <a:t> %</a:t>
                      </a:r>
                      <a:endParaRPr lang="en-US" dirty="0" smtClean="0"/>
                    </a:p>
                  </a:txBody>
                  <a:tcPr/>
                </a:tc>
              </a:tr>
              <a:tr h="533400">
                <a:tc>
                  <a:txBody>
                    <a:bodyPr/>
                    <a:lstStyle/>
                    <a:p>
                      <a:pPr algn="ctr"/>
                      <a:r>
                        <a:rPr lang="en-US" dirty="0" smtClean="0"/>
                        <a:t>Withdraw/Drop</a:t>
                      </a:r>
                      <a:r>
                        <a:rPr lang="en-US" baseline="0" dirty="0" smtClean="0"/>
                        <a:t> Rate</a:t>
                      </a:r>
                      <a:endParaRPr lang="en-US" dirty="0"/>
                    </a:p>
                  </a:txBody>
                  <a:tcPr/>
                </a:tc>
                <a:tc>
                  <a:txBody>
                    <a:bodyPr/>
                    <a:lstStyle/>
                    <a:p>
                      <a:pPr algn="ctr"/>
                      <a:r>
                        <a:rPr lang="en-US" dirty="0" smtClean="0"/>
                        <a:t>31.3 %</a:t>
                      </a:r>
                      <a:endParaRPr lang="en-US" dirty="0"/>
                    </a:p>
                  </a:txBody>
                  <a:tcPr/>
                </a:tc>
                <a:tc>
                  <a:txBody>
                    <a:bodyPr/>
                    <a:lstStyle/>
                    <a:p>
                      <a:pPr algn="ctr"/>
                      <a:r>
                        <a:rPr lang="en-US" dirty="0" smtClean="0"/>
                        <a:t>24.1 %</a:t>
                      </a:r>
                      <a:endParaRPr lang="en-US" dirty="0"/>
                    </a:p>
                  </a:txBody>
                  <a:tcPr/>
                </a:tc>
                <a:tc>
                  <a:txBody>
                    <a:bodyPr/>
                    <a:lstStyle/>
                    <a:p>
                      <a:pPr algn="ctr"/>
                      <a:r>
                        <a:rPr lang="en-US" dirty="0" smtClean="0"/>
                        <a:t>33.5 %</a:t>
                      </a:r>
                      <a:endParaRPr lang="en-US" dirty="0"/>
                    </a:p>
                  </a:txBody>
                  <a:tcPr/>
                </a:tc>
                <a:tc>
                  <a:txBody>
                    <a:bodyPr/>
                    <a:lstStyle/>
                    <a:p>
                      <a:pPr algn="ctr"/>
                      <a:r>
                        <a:rPr lang="en-US" dirty="0" smtClean="0"/>
                        <a:t>21.9</a:t>
                      </a:r>
                      <a:r>
                        <a:rPr lang="en-US" baseline="0" dirty="0" smtClean="0"/>
                        <a:t> %</a:t>
                      </a:r>
                      <a:endParaRPr lang="en-US" dirty="0" smtClean="0"/>
                    </a:p>
                  </a:txBody>
                  <a:tcPr/>
                </a:tc>
              </a:tr>
            </a:tbl>
          </a:graphicData>
        </a:graphic>
      </p:graphicFrame>
      <p:sp>
        <p:nvSpPr>
          <p:cNvPr id="26650" name="TextBox 3"/>
          <p:cNvSpPr txBox="1">
            <a:spLocks noChangeArrowheads="1"/>
          </p:cNvSpPr>
          <p:nvPr/>
        </p:nvSpPr>
        <p:spPr bwMode="auto">
          <a:xfrm>
            <a:off x="685800" y="4648200"/>
            <a:ext cx="7010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smtClean="0"/>
              <a:t>39 Students successfully completed all three DSMA levels.</a:t>
            </a:r>
            <a:br>
              <a:rPr lang="en-US" altLang="en-US" dirty="0" smtClean="0"/>
            </a:br>
            <a:r>
              <a:rPr lang="en-US" altLang="en-US" dirty="0" smtClean="0"/>
              <a:t>11 students completed DSMA 0300 through MATH 1414.</a:t>
            </a:r>
            <a:br>
              <a:rPr lang="en-US" altLang="en-US" dirty="0" smtClean="0"/>
            </a:br>
            <a:r>
              <a:rPr lang="en-US" altLang="en-US" dirty="0" smtClean="0"/>
              <a:t/>
            </a:r>
            <a:br>
              <a:rPr lang="en-US" altLang="en-US" dirty="0" smtClean="0"/>
            </a:br>
            <a:r>
              <a:rPr lang="en-US" altLang="en-US" dirty="0" smtClean="0"/>
              <a:t>***  This comes from the 900 students that started DSMA 0300, lowest level in the CY 2013.  These students would have 4 terms to complete all 4 courses.</a:t>
            </a:r>
          </a:p>
          <a:p>
            <a:endParaRPr lang="en-US" altLang="en-US" dirty="0" smtClean="0"/>
          </a:p>
        </p:txBody>
      </p:sp>
    </p:spTree>
  </p:cSld>
  <p:clrMapOvr>
    <a:masterClrMapping/>
  </p:clrMapOvr>
  <p:transition spd="med" advClick="0" advTm="2000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pPr>
              <a:defRPr/>
            </a:pPr>
            <a:r>
              <a:rPr lang="en-US" dirty="0" smtClean="0"/>
              <a:t>Test Scores Vs. Levels Completed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48497120"/>
              </p:ext>
            </p:extLst>
          </p:nvPr>
        </p:nvGraphicFramePr>
        <p:xfrm>
          <a:off x="228600" y="2057400"/>
          <a:ext cx="7780754" cy="3733799"/>
        </p:xfrm>
        <a:graphic>
          <a:graphicData uri="http://schemas.openxmlformats.org/drawingml/2006/table">
            <a:tbl>
              <a:tblPr firstRow="1" bandRow="1">
                <a:tableStyleId>{5C22544A-7EE6-4342-B048-85BDC9FD1C3A}</a:tableStyleId>
              </a:tblPr>
              <a:tblGrid>
                <a:gridCol w="1875194"/>
                <a:gridCol w="508041"/>
                <a:gridCol w="563499"/>
                <a:gridCol w="535770"/>
                <a:gridCol w="567597"/>
                <a:gridCol w="682534"/>
                <a:gridCol w="982244"/>
                <a:gridCol w="1071540"/>
                <a:gridCol w="994335"/>
              </a:tblGrid>
              <a:tr h="650918">
                <a:tc rowSpan="2">
                  <a:txBody>
                    <a:bodyPr/>
                    <a:lstStyle/>
                    <a:p>
                      <a:pPr algn="ctr" fontAlgn="b"/>
                      <a:r>
                        <a:rPr lang="en-US" sz="1600" b="0" i="0" u="none" strike="noStrike" dirty="0" smtClean="0">
                          <a:solidFill>
                            <a:srgbClr val="000000"/>
                          </a:solidFill>
                          <a:effectLst/>
                          <a:latin typeface="Calibri" panose="020F0502020204030204" pitchFamily="34" charset="0"/>
                        </a:rPr>
                        <a:t>Placement </a:t>
                      </a:r>
                      <a:r>
                        <a:rPr lang="en-US" sz="1600" b="0" i="0" u="none" strike="noStrike" dirty="0">
                          <a:solidFill>
                            <a:srgbClr val="000000"/>
                          </a:solidFill>
                          <a:effectLst/>
                          <a:latin typeface="Calibri" panose="020F0502020204030204" pitchFamily="34" charset="0"/>
                        </a:rPr>
                        <a:t>Based </a:t>
                      </a:r>
                      <a:r>
                        <a:rPr lang="en-US" sz="1600" b="0" i="0" u="none" strike="noStrike" dirty="0" smtClean="0">
                          <a:solidFill>
                            <a:srgbClr val="000000"/>
                          </a:solidFill>
                          <a:effectLst/>
                          <a:latin typeface="Calibri" panose="020F0502020204030204" pitchFamily="34" charset="0"/>
                        </a:rPr>
                        <a:t>On TSI</a:t>
                      </a:r>
                      <a:r>
                        <a:rPr lang="en-US" sz="1600" b="0" i="0" u="none" strike="noStrike" baseline="0" dirty="0" smtClean="0">
                          <a:solidFill>
                            <a:srgbClr val="000000"/>
                          </a:solidFill>
                          <a:effectLst/>
                          <a:latin typeface="Calibri" panose="020F0502020204030204" pitchFamily="34" charset="0"/>
                        </a:rPr>
                        <a:t> Tests</a:t>
                      </a:r>
                      <a:endParaRPr lang="en-US" sz="16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b"/>
                      <a:r>
                        <a:rPr lang="en-US" sz="1600" b="0" i="0" u="none" strike="noStrike" dirty="0">
                          <a:solidFill>
                            <a:srgbClr val="000000"/>
                          </a:solidFill>
                          <a:effectLst/>
                          <a:latin typeface="Calibri" panose="020F0502020204030204" pitchFamily="34" charset="0"/>
                        </a:rPr>
                        <a:t>Total</a:t>
                      </a:r>
                    </a:p>
                  </a:txBody>
                  <a:tcPr marL="9525" marR="9525" marT="9525" marB="0" vert="vert" anchor="ctr" anchorCtr="1"/>
                </a:tc>
                <a:tc gridSpan="5">
                  <a:txBody>
                    <a:bodyPr/>
                    <a:lstStyle/>
                    <a:p>
                      <a:pPr algn="ctr" fontAlgn="b"/>
                      <a:r>
                        <a:rPr lang="en-US" sz="16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6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r>
              <a:tr h="512829">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Enrolled</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Passed</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2829">
                <a:tc>
                  <a:txBody>
                    <a:bodyPr/>
                    <a:lstStyle/>
                    <a:p>
                      <a:pPr algn="ctr" fontAlgn="b"/>
                      <a:r>
                        <a:rPr lang="en-US" sz="1600" b="0" i="0" u="none" strike="noStrike" dirty="0">
                          <a:solidFill>
                            <a:srgbClr val="000000"/>
                          </a:solidFill>
                          <a:effectLst/>
                          <a:latin typeface="Calibri" panose="020F0502020204030204" pitchFamily="34" charset="0"/>
                        </a:rPr>
                        <a:t>Pre-Algebra</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263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76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134</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chemeClr val="tx1"/>
                          </a:solidFill>
                          <a:effectLst/>
                          <a:latin typeface="Calibri" panose="020F0502020204030204" pitchFamily="34" charset="0"/>
                        </a:rPr>
                        <a:t>117</a:t>
                      </a:r>
                      <a:endParaRPr lang="en-US" sz="16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109</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2829">
                <a:tc>
                  <a:txBody>
                    <a:bodyPr/>
                    <a:lstStyle/>
                    <a:p>
                      <a:pPr algn="ctr" fontAlgn="b"/>
                      <a:r>
                        <a:rPr lang="en-US" sz="1600" b="0" i="0" u="none" strike="noStrike" dirty="0">
                          <a:solidFill>
                            <a:srgbClr val="000000"/>
                          </a:solidFill>
                          <a:effectLst/>
                          <a:latin typeface="Calibri" panose="020F0502020204030204" pitchFamily="34" charset="0"/>
                        </a:rPr>
                        <a:t>Beginning Algebra</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38</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19</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11</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8736">
                <a:tc>
                  <a:txBody>
                    <a:bodyPr/>
                    <a:lstStyle/>
                    <a:p>
                      <a:pPr algn="ctr" fontAlgn="b"/>
                      <a:r>
                        <a:rPr lang="en-US" sz="1600" b="0" i="0" u="none" strike="noStrike" dirty="0">
                          <a:solidFill>
                            <a:srgbClr val="000000"/>
                          </a:solidFill>
                          <a:effectLst/>
                          <a:latin typeface="Calibri" panose="020F0502020204030204" pitchFamily="34" charset="0"/>
                        </a:rPr>
                        <a:t>Intermediate Algebra</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2829">
                <a:tc>
                  <a:txBody>
                    <a:bodyPr/>
                    <a:lstStyle/>
                    <a:p>
                      <a:pPr algn="ctr" fontAlgn="b"/>
                      <a:r>
                        <a:rPr lang="en-US" sz="1600" b="0" i="0" u="none" strike="noStrike" dirty="0">
                          <a:solidFill>
                            <a:srgbClr val="000000"/>
                          </a:solidFill>
                          <a:effectLst/>
                          <a:latin typeface="Calibri" panose="020F0502020204030204" pitchFamily="34" charset="0"/>
                        </a:rPr>
                        <a:t>College Algebra</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2829">
                <a:tc>
                  <a:txBody>
                    <a:bodyPr/>
                    <a:lstStyle/>
                    <a:p>
                      <a:pPr algn="ctr" fontAlgn="b"/>
                      <a:r>
                        <a:rPr lang="en-US" sz="1600" b="0" i="0" u="none" strike="noStrike" dirty="0" smtClean="0">
                          <a:solidFill>
                            <a:srgbClr val="000000"/>
                          </a:solidFill>
                          <a:effectLst/>
                          <a:latin typeface="Calibri" panose="020F0502020204030204" pitchFamily="34" charset="0"/>
                        </a:rPr>
                        <a:t>No Scores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1</a:t>
                      </a:r>
                      <a:r>
                        <a:rPr lang="en-US" sz="1600" b="0" i="0" u="none" strike="noStrike" dirty="0">
                          <a:solidFill>
                            <a:srgbClr val="000000"/>
                          </a:solidFill>
                          <a:effectLst/>
                          <a:latin typeface="Calibri" panose="020F0502020204030204" pitchFamily="34" charset="0"/>
                        </a:rPr>
                        <a:t>3</a:t>
                      </a:r>
                      <a:endParaRPr lang="en-US" sz="16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7</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4</a:t>
                      </a:r>
                      <a:endParaRPr lang="en-US" sz="16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3" name="TextBox 2"/>
          <p:cNvSpPr txBox="1"/>
          <p:nvPr/>
        </p:nvSpPr>
        <p:spPr>
          <a:xfrm>
            <a:off x="685800" y="5867400"/>
            <a:ext cx="7239000" cy="830997"/>
          </a:xfrm>
          <a:prstGeom prst="rect">
            <a:avLst/>
          </a:prstGeom>
          <a:noFill/>
        </p:spPr>
        <p:txBody>
          <a:bodyPr wrap="square" rtlCol="0">
            <a:spAutoFit/>
          </a:bodyPr>
          <a:lstStyle/>
          <a:p>
            <a:pPr algn="ctr"/>
            <a:r>
              <a:rPr lang="en-US" sz="2400" dirty="0" smtClean="0">
                <a:solidFill>
                  <a:srgbClr val="FF0000"/>
                </a:solidFill>
              </a:rPr>
              <a:t>Test scores do not show student potential, if given opportunities to thrive.</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Prior Pre-Algebra Vs. Levels Completed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2903561"/>
              </p:ext>
            </p:extLst>
          </p:nvPr>
        </p:nvGraphicFramePr>
        <p:xfrm>
          <a:off x="228600" y="1828800"/>
          <a:ext cx="7162801" cy="3733800"/>
        </p:xfrm>
        <a:graphic>
          <a:graphicData uri="http://schemas.openxmlformats.org/drawingml/2006/table">
            <a:tbl>
              <a:tblPr firstRow="1" bandRow="1">
                <a:tableStyleId>{5C22544A-7EE6-4342-B048-85BDC9FD1C3A}</a:tableStyleId>
              </a:tblPr>
              <a:tblGrid>
                <a:gridCol w="1526450"/>
                <a:gridCol w="593618"/>
                <a:gridCol w="551540"/>
                <a:gridCol w="621134"/>
                <a:gridCol w="721221"/>
                <a:gridCol w="750404"/>
                <a:gridCol w="692038"/>
                <a:gridCol w="927224"/>
                <a:gridCol w="779172"/>
              </a:tblGrid>
              <a:tr h="746760">
                <a:tc rowSpan="2">
                  <a:txBody>
                    <a:bodyPr/>
                    <a:lstStyle/>
                    <a:p>
                      <a:pPr algn="ctr" fontAlgn="b"/>
                      <a:r>
                        <a:rPr lang="en-US" sz="1800" b="0" i="0" u="none" strike="noStrike" dirty="0">
                          <a:solidFill>
                            <a:srgbClr val="000000"/>
                          </a:solidFill>
                          <a:effectLst/>
                          <a:latin typeface="Calibri" panose="020F0502020204030204" pitchFamily="34" charset="0"/>
                        </a:rPr>
                        <a:t>Prior Dev Math in the</a:t>
                      </a:r>
                    </a:p>
                    <a:p>
                      <a:pPr algn="ctr" fontAlgn="b"/>
                      <a:r>
                        <a:rPr lang="en-US" sz="1800" b="0" i="0" u="none" strike="noStrike" dirty="0">
                          <a:solidFill>
                            <a:srgbClr val="000000"/>
                          </a:solidFill>
                          <a:effectLst/>
                          <a:latin typeface="Calibri" panose="020F0502020204030204" pitchFamily="34" charset="0"/>
                        </a:rPr>
                        <a:t>Classroom</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r>
              <a:tr h="746760">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Enrolled</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Passed</a:t>
                      </a:r>
                      <a:endParaRPr lang="en-US" sz="1800" b="0" i="0" u="none" strike="noStrike" dirty="0">
                        <a:solidFill>
                          <a:srgbClr val="000000"/>
                        </a:solidFill>
                        <a:effectLst/>
                        <a:latin typeface="Calibri" panose="020F0502020204030204" pitchFamily="34" charset="0"/>
                      </a:endParaRPr>
                    </a:p>
                  </a:txBody>
                  <a:tcPr marL="9525" marR="9525" marT="9525" marB="0" anchor="ctr"/>
                </a:tc>
              </a:tr>
              <a:tr h="746760">
                <a:tc>
                  <a:txBody>
                    <a:bodyPr/>
                    <a:lstStyle/>
                    <a:p>
                      <a:pPr algn="ctr" fontAlgn="b"/>
                      <a:r>
                        <a:rPr lang="en-US" sz="1800" b="0" i="0" u="none" strike="noStrike" dirty="0">
                          <a:solidFill>
                            <a:srgbClr val="000000"/>
                          </a:solidFill>
                          <a:effectLst/>
                          <a:latin typeface="Calibri" panose="020F0502020204030204" pitchFamily="34" charset="0"/>
                        </a:rPr>
                        <a:t>Pre-Algebra - 1 </a:t>
                      </a:r>
                      <a:r>
                        <a:rPr lang="en-US" sz="1800" b="0" i="0" u="none" strike="noStrike" dirty="0" smtClean="0">
                          <a:solidFill>
                            <a:srgbClr val="000000"/>
                          </a:solidFill>
                          <a:effectLst/>
                          <a:latin typeface="Calibri" panose="020F0502020204030204" pitchFamily="34" charset="0"/>
                        </a:rPr>
                        <a:t>Semester</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121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a:t>
                      </a:r>
                      <a:r>
                        <a:rPr lang="en-US" sz="1800" b="0" i="0" u="none" strike="noStrike" dirty="0">
                          <a:solidFill>
                            <a:srgbClr val="000000"/>
                          </a:solidFill>
                          <a:effectLst/>
                          <a:latin typeface="Calibri" panose="020F0502020204030204" pitchFamily="34" charset="0"/>
                        </a:rPr>
                        <a:t>2</a:t>
                      </a:r>
                      <a:endParaRPr lang="en-US" sz="18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chemeClr val="tx1"/>
                          </a:solidFill>
                          <a:effectLst/>
                          <a:latin typeface="Calibri" panose="020F0502020204030204" pitchFamily="34" charset="0"/>
                        </a:rPr>
                        <a:t>66</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chemeClr val="tx1"/>
                          </a:solidFill>
                          <a:effectLst/>
                          <a:latin typeface="Calibri" panose="020F0502020204030204" pitchFamily="34" charset="0"/>
                        </a:rPr>
                        <a:t>59</a:t>
                      </a:r>
                      <a:endParaRPr lang="en-US" sz="1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57</a:t>
                      </a:r>
                      <a:endParaRPr lang="en-US" sz="1800" b="0" i="0" u="none" strike="noStrike" dirty="0">
                        <a:solidFill>
                          <a:srgbClr val="000000"/>
                        </a:solidFill>
                        <a:effectLst/>
                        <a:latin typeface="Calibri" panose="020F0502020204030204" pitchFamily="34" charset="0"/>
                      </a:endParaRPr>
                    </a:p>
                  </a:txBody>
                  <a:tcPr marL="9525" marR="9525" marT="9525" marB="0" anchor="ctr"/>
                </a:tc>
              </a:tr>
              <a:tr h="746760">
                <a:tc>
                  <a:txBody>
                    <a:bodyPr/>
                    <a:lstStyle/>
                    <a:p>
                      <a:pPr algn="ctr" fontAlgn="b"/>
                      <a:r>
                        <a:rPr lang="en-US" sz="1800" b="0" i="0" u="none" strike="noStrike" dirty="0">
                          <a:solidFill>
                            <a:srgbClr val="000000"/>
                          </a:solidFill>
                          <a:effectLst/>
                          <a:latin typeface="Calibri" panose="020F0502020204030204" pitchFamily="34" charset="0"/>
                        </a:rPr>
                        <a:t>Pre-Algebra - 2 Semesters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16</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8</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a:t>
                      </a:r>
                      <a:endParaRPr lang="en-US" sz="1800" b="0" i="0" u="none" strike="noStrike" dirty="0">
                        <a:solidFill>
                          <a:srgbClr val="000000"/>
                        </a:solidFill>
                        <a:effectLst/>
                        <a:latin typeface="Calibri" panose="020F0502020204030204" pitchFamily="34" charset="0"/>
                      </a:endParaRPr>
                    </a:p>
                  </a:txBody>
                  <a:tcPr marL="9525" marR="9525" marT="9525" marB="0" anchor="ctr"/>
                </a:tc>
              </a:tr>
              <a:tr h="746760">
                <a:tc>
                  <a:txBody>
                    <a:bodyPr/>
                    <a:lstStyle/>
                    <a:p>
                      <a:pPr algn="ctr" fontAlgn="b"/>
                      <a:r>
                        <a:rPr lang="en-US" sz="1800" b="0" i="0" u="none" strike="noStrike" dirty="0">
                          <a:solidFill>
                            <a:srgbClr val="000000"/>
                          </a:solidFill>
                          <a:effectLst/>
                          <a:latin typeface="Calibri" panose="020F0502020204030204" pitchFamily="34" charset="0"/>
                        </a:rPr>
                        <a:t>Pre-Algebra - 3 Semesters</a:t>
                      </a: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smtClean="0">
                          <a:solidFill>
                            <a:srgbClr val="000000"/>
                          </a:solidFill>
                          <a:effectLst/>
                          <a:latin typeface="Calibri" panose="020F0502020204030204" pitchFamily="34" charset="0"/>
                        </a:rPr>
                        <a:t>2</a:t>
                      </a:r>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28738" name="TextBox 4"/>
          <p:cNvSpPr txBox="1">
            <a:spLocks noChangeArrowheads="1"/>
          </p:cNvSpPr>
          <p:nvPr/>
        </p:nvSpPr>
        <p:spPr bwMode="auto">
          <a:xfrm>
            <a:off x="609600" y="5638800"/>
            <a:ext cx="731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dirty="0"/>
              <a:t>*  </a:t>
            </a:r>
            <a:r>
              <a:rPr lang="en-US" altLang="en-US" sz="1600" dirty="0" smtClean="0"/>
              <a:t>83 passed </a:t>
            </a:r>
            <a:r>
              <a:rPr lang="en-US" altLang="en-US" sz="1600" dirty="0"/>
              <a:t>Pre-Algebra in the traditional course prior to NCBO.</a:t>
            </a:r>
          </a:p>
        </p:txBody>
      </p:sp>
      <p:sp>
        <p:nvSpPr>
          <p:cNvPr id="3" name="TextBox 2"/>
          <p:cNvSpPr txBox="1"/>
          <p:nvPr/>
        </p:nvSpPr>
        <p:spPr>
          <a:xfrm>
            <a:off x="457200" y="5943600"/>
            <a:ext cx="7239000" cy="830997"/>
          </a:xfrm>
          <a:prstGeom prst="rect">
            <a:avLst/>
          </a:prstGeom>
          <a:noFill/>
        </p:spPr>
        <p:txBody>
          <a:bodyPr wrap="square" rtlCol="0">
            <a:spAutoFit/>
          </a:bodyPr>
          <a:lstStyle/>
          <a:p>
            <a:pPr algn="ctr"/>
            <a:r>
              <a:rPr lang="en-US" sz="2400" dirty="0" smtClean="0">
                <a:solidFill>
                  <a:srgbClr val="FF0000"/>
                </a:solidFill>
              </a:rPr>
              <a:t>Data shows lack of retention from previous traditional courses.  (Aaron)</a:t>
            </a:r>
            <a:endParaRPr lang="en-US" sz="2400" dirty="0">
              <a:solidFill>
                <a:srgbClr val="FF0000"/>
              </a:solidFill>
            </a:endParaRPr>
          </a:p>
        </p:txBody>
      </p:sp>
      <p:sp>
        <p:nvSpPr>
          <p:cNvPr id="5" name="TextBox 4"/>
          <p:cNvSpPr txBox="1"/>
          <p:nvPr/>
        </p:nvSpPr>
        <p:spPr>
          <a:xfrm>
            <a:off x="7467600" y="2928054"/>
            <a:ext cx="1337417" cy="1200329"/>
          </a:xfrm>
          <a:prstGeom prst="rect">
            <a:avLst/>
          </a:prstGeom>
          <a:noFill/>
        </p:spPr>
        <p:txBody>
          <a:bodyPr wrap="none" rtlCol="0">
            <a:spAutoFit/>
          </a:bodyPr>
          <a:lstStyle/>
          <a:p>
            <a:r>
              <a:rPr lang="en-US" dirty="0" smtClean="0"/>
              <a:t>64% passed</a:t>
            </a:r>
          </a:p>
          <a:p>
            <a:r>
              <a:rPr lang="en-US" dirty="0"/>
              <a:t>m</a:t>
            </a:r>
            <a:r>
              <a:rPr lang="en-US" dirty="0" smtClean="0"/>
              <a:t>ore than 1</a:t>
            </a:r>
          </a:p>
          <a:p>
            <a:r>
              <a:rPr lang="en-US" dirty="0" smtClean="0"/>
              <a:t>47% passed</a:t>
            </a:r>
          </a:p>
          <a:p>
            <a:r>
              <a:rPr lang="en-US" dirty="0" smtClean="0"/>
              <a:t>College </a:t>
            </a:r>
            <a:r>
              <a:rPr lang="en-US" dirty="0" err="1" smtClean="0"/>
              <a:t>Alg</a:t>
            </a: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Targeted, Accelerated, Developmental Education (TAD) </a:t>
            </a:r>
          </a:p>
        </p:txBody>
      </p:sp>
      <p:sp>
        <p:nvSpPr>
          <p:cNvPr id="3" name="Content Placeholder 2"/>
          <p:cNvSpPr>
            <a:spLocks noGrp="1"/>
          </p:cNvSpPr>
          <p:nvPr>
            <p:ph idx="1"/>
          </p:nvPr>
        </p:nvSpPr>
        <p:spPr>
          <a:xfrm>
            <a:off x="85725" y="1676400"/>
            <a:ext cx="8763000" cy="4343399"/>
          </a:xfrm>
        </p:spPr>
        <p:txBody>
          <a:bodyPr/>
          <a:lstStyle/>
          <a:p>
            <a:pPr marL="0" indent="0">
              <a:buNone/>
            </a:pPr>
            <a:r>
              <a:rPr lang="en-US" sz="2800" dirty="0" smtClean="0"/>
              <a:t>In the initial meetings with the Dean of Student Services, she basically told us to “get it done” and to be sure that we had a </a:t>
            </a:r>
            <a:r>
              <a:rPr lang="en-US" sz="2800" smtClean="0"/>
              <a:t>catchy acronym</a:t>
            </a:r>
            <a:r>
              <a:rPr lang="en-US" sz="2800" dirty="0" smtClean="0"/>
              <a:t>.</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7999"/>
            <a:ext cx="4267200" cy="343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7994" y="6483327"/>
            <a:ext cx="1220206" cy="246221"/>
          </a:xfrm>
          <a:prstGeom prst="rect">
            <a:avLst/>
          </a:prstGeom>
          <a:noFill/>
        </p:spPr>
        <p:txBody>
          <a:bodyPr wrap="none" rtlCol="0">
            <a:spAutoFit/>
          </a:bodyPr>
          <a:lstStyle/>
          <a:p>
            <a:r>
              <a:rPr lang="en-US" sz="1000" dirty="0">
                <a:hlinkClick r:id="rId3"/>
              </a:rPr>
              <a:t>quotespictures.com</a:t>
            </a:r>
            <a:endParaRPr lang="en-US" sz="1000" dirty="0"/>
          </a:p>
        </p:txBody>
      </p:sp>
      <p:sp>
        <p:nvSpPr>
          <p:cNvPr id="5" name="TextBox 4"/>
          <p:cNvSpPr txBox="1"/>
          <p:nvPr/>
        </p:nvSpPr>
        <p:spPr>
          <a:xfrm>
            <a:off x="4800600" y="3363686"/>
            <a:ext cx="2819400" cy="1938992"/>
          </a:xfrm>
          <a:prstGeom prst="rect">
            <a:avLst/>
          </a:prstGeom>
          <a:noFill/>
        </p:spPr>
        <p:txBody>
          <a:bodyPr wrap="square" rtlCol="0">
            <a:spAutoFit/>
          </a:bodyPr>
          <a:lstStyle/>
          <a:p>
            <a:r>
              <a:rPr lang="en-US" sz="2400" dirty="0" smtClean="0">
                <a:solidFill>
                  <a:srgbClr val="FF0000"/>
                </a:solidFill>
              </a:rPr>
              <a:t>TAD seemed perfect:</a:t>
            </a:r>
          </a:p>
          <a:p>
            <a:r>
              <a:rPr lang="en-US" sz="2400" dirty="0" smtClean="0">
                <a:solidFill>
                  <a:srgbClr val="FF0000"/>
                </a:solidFill>
              </a:rPr>
              <a:t>A tad of knowledge</a:t>
            </a:r>
          </a:p>
          <a:p>
            <a:r>
              <a:rPr lang="en-US" sz="2400" dirty="0" smtClean="0">
                <a:solidFill>
                  <a:srgbClr val="FF0000"/>
                </a:solidFill>
              </a:rPr>
              <a:t>A tad of money</a:t>
            </a:r>
          </a:p>
          <a:p>
            <a:endParaRPr lang="en-US" sz="2400" dirty="0" smtClean="0">
              <a:solidFill>
                <a:srgbClr val="FF0000"/>
              </a:solidFill>
            </a:endParaRPr>
          </a:p>
          <a:p>
            <a:r>
              <a:rPr lang="en-US" sz="2400" dirty="0" smtClean="0">
                <a:solidFill>
                  <a:srgbClr val="FF0000"/>
                </a:solidFill>
              </a:rPr>
              <a:t>But, a lot of WORK</a:t>
            </a:r>
            <a:endParaRPr lang="en-US" sz="2400" dirty="0">
              <a:solidFill>
                <a:srgbClr val="FF0000"/>
              </a:solidFill>
            </a:endParaRPr>
          </a:p>
        </p:txBody>
      </p:sp>
    </p:spTree>
    <p:extLst>
      <p:ext uri="{BB962C8B-B14F-4D97-AF65-F5344CB8AC3E}">
        <p14:creationId xmlns:p14="http://schemas.microsoft.com/office/powerpoint/2010/main" val="2766870571"/>
      </p:ext>
    </p:extLst>
  </p:cSld>
  <p:clrMapOvr>
    <a:masterClrMapping/>
  </p:clrMapOvr>
  <p:transition spd="med" advClick="0" advTm="2000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Student Comments</a:t>
            </a:r>
          </a:p>
        </p:txBody>
      </p:sp>
      <p:sp>
        <p:nvSpPr>
          <p:cNvPr id="49155" name="Content Placeholder 2"/>
          <p:cNvSpPr>
            <a:spLocks noGrp="1"/>
          </p:cNvSpPr>
          <p:nvPr>
            <p:ph idx="1"/>
          </p:nvPr>
        </p:nvSpPr>
        <p:spPr/>
        <p:txBody>
          <a:bodyPr/>
          <a:lstStyle/>
          <a:p>
            <a:pPr marL="0" indent="0">
              <a:buFont typeface="Arial" panose="020B0604020202020204" pitchFamily="34" charset="0"/>
              <a:buNone/>
            </a:pPr>
            <a:r>
              <a:rPr lang="en-US" altLang="en-US" smtClean="0"/>
              <a:t>"I have always wanted to understand math, but until the DSMA 0399 class I had always felt that it was impossible.“</a:t>
            </a:r>
            <a:br>
              <a:rPr lang="en-US" altLang="en-US" smtClean="0"/>
            </a:br>
            <a:r>
              <a:rPr lang="en-US" altLang="en-US" smtClean="0"/>
              <a:t/>
            </a:r>
            <a:br>
              <a:rPr lang="en-US" altLang="en-US" smtClean="0"/>
            </a:br>
            <a:r>
              <a:rPr lang="en-US" altLang="en-US" smtClean="0"/>
              <a:t>- quote from student</a:t>
            </a:r>
          </a:p>
        </p:txBody>
      </p:sp>
    </p:spTree>
  </p:cSld>
  <p:clrMapOvr>
    <a:masterClrMapping/>
  </p:clrMapOvr>
  <p:transition spd="med" advClick="0" advTm="200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Lesson Learned</a:t>
            </a:r>
            <a:endParaRPr lang="en-US" dirty="0"/>
          </a:p>
        </p:txBody>
      </p:sp>
      <p:sp>
        <p:nvSpPr>
          <p:cNvPr id="3" name="Content Placeholder 2"/>
          <p:cNvSpPr>
            <a:spLocks noGrp="1"/>
          </p:cNvSpPr>
          <p:nvPr>
            <p:ph idx="1"/>
          </p:nvPr>
        </p:nvSpPr>
        <p:spPr/>
        <p:txBody>
          <a:bodyPr/>
          <a:lstStyle/>
          <a:p>
            <a:r>
              <a:rPr lang="en-US" dirty="0"/>
              <a:t>Never show you can move a mountain with just a shovel.  -&gt; </a:t>
            </a:r>
            <a:r>
              <a:rPr lang="en-US" dirty="0">
                <a:solidFill>
                  <a:srgbClr val="FF0000"/>
                </a:solidFill>
              </a:rPr>
              <a:t>Next time they will expect you to use your bare hands.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57600"/>
            <a:ext cx="3733800" cy="299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00077"/>
      </p:ext>
    </p:extLst>
  </p:cSld>
  <p:clrMapOvr>
    <a:masterClrMapping/>
  </p:clrMapOvr>
  <p:transition spd="med" advClick="0" advTm="2000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NCBO Program</a:t>
            </a:r>
          </a:p>
        </p:txBody>
      </p:sp>
      <p:sp>
        <p:nvSpPr>
          <p:cNvPr id="2" name="TextBox 1"/>
          <p:cNvSpPr txBox="1"/>
          <p:nvPr/>
        </p:nvSpPr>
        <p:spPr>
          <a:xfrm>
            <a:off x="1219200" y="5662394"/>
            <a:ext cx="5791200" cy="646331"/>
          </a:xfrm>
          <a:prstGeom prst="rect">
            <a:avLst/>
          </a:prstGeom>
          <a:noFill/>
        </p:spPr>
        <p:txBody>
          <a:bodyPr wrap="square" rtlCol="0">
            <a:spAutoFit/>
          </a:bodyPr>
          <a:lstStyle/>
          <a:p>
            <a:r>
              <a:rPr lang="en-US" sz="3600" b="1" dirty="0" smtClean="0">
                <a:solidFill>
                  <a:srgbClr val="FF0000"/>
                </a:solidFill>
              </a:rPr>
              <a:t>http://www.ctcd.edu/ncbo</a:t>
            </a:r>
            <a:endParaRPr lang="en-US" sz="3600" b="1" dirty="0">
              <a:solidFill>
                <a:srgbClr val="FF0000"/>
              </a:solidFill>
            </a:endParaRPr>
          </a:p>
        </p:txBody>
      </p:sp>
      <p:sp>
        <p:nvSpPr>
          <p:cNvPr id="6" name="Content Placeholder 2"/>
          <p:cNvSpPr>
            <a:spLocks noGrp="1"/>
          </p:cNvSpPr>
          <p:nvPr>
            <p:ph idx="1"/>
          </p:nvPr>
        </p:nvSpPr>
        <p:spPr>
          <a:xfrm>
            <a:off x="228600" y="1600199"/>
            <a:ext cx="8839200" cy="4708526"/>
          </a:xfrm>
        </p:spPr>
        <p:txBody>
          <a:bodyPr/>
          <a:lstStyle/>
          <a:p>
            <a:pPr marL="0" indent="0">
              <a:buNone/>
            </a:pPr>
            <a:r>
              <a:rPr lang="en-US" altLang="en-US" sz="2800" dirty="0" smtClean="0"/>
              <a:t>Three Options:</a:t>
            </a:r>
            <a:endParaRPr lang="en-US" altLang="en-US" sz="2800" dirty="0"/>
          </a:p>
          <a:p>
            <a:pPr marL="514350" indent="-514350">
              <a:buAutoNum type="arabicParenR"/>
            </a:pPr>
            <a:r>
              <a:rPr lang="en-US" altLang="en-US" dirty="0" smtClean="0"/>
              <a:t> TAD (DSMA 0399 covers Pre-,</a:t>
            </a:r>
          </a:p>
          <a:p>
            <a:pPr marL="0" indent="0">
              <a:buNone/>
            </a:pPr>
            <a:r>
              <a:rPr lang="en-US" altLang="en-US" dirty="0" smtClean="0"/>
              <a:t>	Beginning, Intermediate Algebra)</a:t>
            </a:r>
            <a:endParaRPr lang="en-US" altLang="en-US" dirty="0"/>
          </a:p>
          <a:p>
            <a:pPr marL="0" indent="0">
              <a:buNone/>
            </a:pPr>
            <a:r>
              <a:rPr lang="en-US" altLang="en-US" dirty="0" smtClean="0"/>
              <a:t>2) TAD Plus (DSMA 0393 / MATH 1414</a:t>
            </a:r>
          </a:p>
          <a:p>
            <a:pPr marL="0" indent="0">
              <a:buNone/>
            </a:pPr>
            <a:r>
              <a:rPr lang="en-US" altLang="en-US" dirty="0" smtClean="0"/>
              <a:t>	paired Intermediate/College Algebra)</a:t>
            </a:r>
            <a:endParaRPr lang="en-US" altLang="en-US" dirty="0"/>
          </a:p>
          <a:p>
            <a:pPr marL="0" indent="0">
              <a:buNone/>
            </a:pPr>
            <a:r>
              <a:rPr lang="en-US" altLang="en-US" dirty="0" smtClean="0"/>
              <a:t>3) TAD Bit (extender initiative)  </a:t>
            </a:r>
          </a:p>
        </p:txBody>
      </p:sp>
    </p:spTree>
    <p:extLst>
      <p:ext uri="{BB962C8B-B14F-4D97-AF65-F5344CB8AC3E}">
        <p14:creationId xmlns:p14="http://schemas.microsoft.com/office/powerpoint/2010/main" val="804555837"/>
      </p:ext>
    </p:extLst>
  </p:cSld>
  <p:clrMapOvr>
    <a:masterClrMapping/>
  </p:clrMapOvr>
  <p:transition spd="med" advClick="0" advTm="2000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it-IT" sz="3100" dirty="0" smtClean="0"/>
              <a:t>TAD Plus -- NCBO </a:t>
            </a:r>
            <a:r>
              <a:rPr lang="it-IT" sz="3100" dirty="0"/>
              <a:t>Intermediate Algebra/College </a:t>
            </a:r>
            <a:r>
              <a:rPr lang="it-IT" sz="3100" dirty="0" smtClean="0"/>
              <a:t>Algebra</a:t>
            </a:r>
            <a:endParaRPr lang="en-US" dirty="0"/>
          </a:p>
        </p:txBody>
      </p:sp>
      <p:sp>
        <p:nvSpPr>
          <p:cNvPr id="12291" name="Content Placeholder 2"/>
          <p:cNvSpPr>
            <a:spLocks noGrp="1"/>
          </p:cNvSpPr>
          <p:nvPr>
            <p:ph idx="1"/>
          </p:nvPr>
        </p:nvSpPr>
        <p:spPr>
          <a:xfrm>
            <a:off x="381000" y="1600201"/>
            <a:ext cx="8686800" cy="3962399"/>
          </a:xfrm>
        </p:spPr>
        <p:txBody>
          <a:bodyPr/>
          <a:lstStyle/>
          <a:p>
            <a:r>
              <a:rPr lang="en-US" altLang="en-US" sz="2800" dirty="0" smtClean="0"/>
              <a:t>Students can complete College Algebra with Intermediate Algebra taught in a Just-In-Time format.  </a:t>
            </a:r>
          </a:p>
          <a:p>
            <a:r>
              <a:rPr lang="en-US" altLang="en-US" sz="2800" dirty="0" smtClean="0"/>
              <a:t>The curriculum, rigor, quizzes/tests coincide with CTC Math Department's requirements.</a:t>
            </a:r>
          </a:p>
          <a:p>
            <a:r>
              <a:rPr lang="en-US" altLang="en-US" sz="2800" dirty="0"/>
              <a:t>Instructors team teach; therefore, one instructor is always available during </a:t>
            </a:r>
            <a:r>
              <a:rPr lang="en-US" altLang="en-US" sz="2800" dirty="0" smtClean="0"/>
              <a:t>      class </a:t>
            </a:r>
            <a:r>
              <a:rPr lang="en-US" altLang="en-US" sz="2800" dirty="0"/>
              <a:t>to help individual students.  </a:t>
            </a:r>
          </a:p>
          <a:p>
            <a:pPr marL="0" indent="0">
              <a:buNone/>
            </a:pPr>
            <a:endParaRPr lang="en-US" altLang="en-US" sz="2800" dirty="0" smtClean="0"/>
          </a:p>
          <a:p>
            <a:endParaRPr lang="en-US" altLang="en-US" dirty="0" smtClean="0"/>
          </a:p>
        </p:txBody>
      </p:sp>
    </p:spTree>
    <p:extLst>
      <p:ext uri="{BB962C8B-B14F-4D97-AF65-F5344CB8AC3E}">
        <p14:creationId xmlns:p14="http://schemas.microsoft.com/office/powerpoint/2010/main" val="124345590"/>
      </p:ext>
    </p:extLst>
  </p:cSld>
  <p:clrMapOvr>
    <a:masterClrMapping/>
  </p:clrMapOvr>
  <p:transition spd="med" advClick="0" advTm="2000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t-IT" dirty="0" smtClean="0"/>
              <a:t>TAD Plus – Paired Class </a:t>
            </a:r>
            <a:r>
              <a:rPr lang="it-IT" dirty="0"/>
              <a:t/>
            </a:r>
            <a:br>
              <a:rPr lang="it-IT" dirty="0"/>
            </a:br>
            <a:r>
              <a:rPr lang="it-IT" dirty="0" smtClean="0"/>
              <a:t>Physical Setup of Classroom</a:t>
            </a:r>
            <a:endParaRPr lang="en-US" dirty="0"/>
          </a:p>
        </p:txBody>
      </p:sp>
      <p:sp>
        <p:nvSpPr>
          <p:cNvPr id="13315" name="Content Placeholder 2"/>
          <p:cNvSpPr>
            <a:spLocks noGrp="1"/>
          </p:cNvSpPr>
          <p:nvPr>
            <p:ph idx="1"/>
          </p:nvPr>
        </p:nvSpPr>
        <p:spPr>
          <a:xfrm>
            <a:off x="457200" y="1600200"/>
            <a:ext cx="8458200" cy="4525963"/>
          </a:xfrm>
        </p:spPr>
        <p:txBody>
          <a:bodyPr/>
          <a:lstStyle/>
          <a:p>
            <a:r>
              <a:rPr lang="en-US" altLang="en-US" sz="2800" dirty="0"/>
              <a:t>A</a:t>
            </a:r>
            <a:r>
              <a:rPr lang="en-US" altLang="en-US" sz="2800" dirty="0" smtClean="0"/>
              <a:t>ttend class four days a week (80 min/day)  </a:t>
            </a:r>
          </a:p>
          <a:p>
            <a:r>
              <a:rPr lang="en-US" altLang="en-US" sz="2800" dirty="0" smtClean="0"/>
              <a:t>Mandatory two hours a week in lab with a TA and tutor(s).</a:t>
            </a:r>
          </a:p>
          <a:p>
            <a:r>
              <a:rPr lang="en-US" altLang="en-US" sz="2800" dirty="0" smtClean="0"/>
              <a:t>Lectures recorded </a:t>
            </a:r>
            <a:r>
              <a:rPr lang="en-US" altLang="en-US" sz="2800" dirty="0"/>
              <a:t>on </a:t>
            </a:r>
            <a:r>
              <a:rPr lang="en-US" altLang="en-US" sz="2800" dirty="0" err="1"/>
              <a:t>Mimio</a:t>
            </a:r>
            <a:r>
              <a:rPr lang="en-US" altLang="en-US" sz="2800" dirty="0"/>
              <a:t> </a:t>
            </a:r>
            <a:r>
              <a:rPr lang="en-US" altLang="en-US" sz="2800" dirty="0" err="1" smtClean="0"/>
              <a:t>Smartboard</a:t>
            </a:r>
            <a:r>
              <a:rPr lang="en-US" altLang="en-US" sz="2800" dirty="0" smtClean="0"/>
              <a:t> equipment and </a:t>
            </a:r>
            <a:r>
              <a:rPr lang="en-US" altLang="en-US" sz="2800" dirty="0"/>
              <a:t>are posted on </a:t>
            </a:r>
            <a:r>
              <a:rPr lang="en-US" altLang="en-US" sz="2800" dirty="0" err="1" smtClean="0"/>
              <a:t>MyLabsPlus</a:t>
            </a:r>
            <a:endParaRPr lang="en-US" altLang="en-US" sz="2800" dirty="0" smtClean="0"/>
          </a:p>
          <a:p>
            <a:r>
              <a:rPr lang="en-US" altLang="en-US" sz="2800" dirty="0" smtClean="0"/>
              <a:t>Monthly mandatory workshops</a:t>
            </a:r>
          </a:p>
        </p:txBody>
      </p:sp>
      <p:sp>
        <p:nvSpPr>
          <p:cNvPr id="3" name="TextBox 2"/>
          <p:cNvSpPr txBox="1"/>
          <p:nvPr/>
        </p:nvSpPr>
        <p:spPr>
          <a:xfrm>
            <a:off x="838200" y="6248400"/>
            <a:ext cx="1780809" cy="369332"/>
          </a:xfrm>
          <a:prstGeom prst="rect">
            <a:avLst/>
          </a:prstGeom>
          <a:noFill/>
        </p:spPr>
        <p:txBody>
          <a:bodyPr wrap="none" rtlCol="0">
            <a:spAutoFit/>
          </a:bodyPr>
          <a:lstStyle/>
          <a:p>
            <a:r>
              <a:rPr lang="en-US" dirty="0" smtClean="0"/>
              <a:t>www.mimio.com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171" y="4541282"/>
            <a:ext cx="4152900" cy="2076450"/>
          </a:xfrm>
          <a:prstGeom prst="rect">
            <a:avLst/>
          </a:prstGeom>
        </p:spPr>
      </p:pic>
    </p:spTree>
    <p:extLst>
      <p:ext uri="{BB962C8B-B14F-4D97-AF65-F5344CB8AC3E}">
        <p14:creationId xmlns:p14="http://schemas.microsoft.com/office/powerpoint/2010/main" val="70287613"/>
      </p:ext>
    </p:extLst>
  </p:cSld>
  <p:clrMapOvr>
    <a:masterClrMapping/>
  </p:clrMapOvr>
  <p:transition spd="med" advClick="0" advTm="2000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Engages/Enhances Interest in Math with Relevance</a:t>
            </a:r>
          </a:p>
        </p:txBody>
      </p:sp>
      <p:sp>
        <p:nvSpPr>
          <p:cNvPr id="23555" name="Content Placeholder 2"/>
          <p:cNvSpPr>
            <a:spLocks noGrp="1"/>
          </p:cNvSpPr>
          <p:nvPr>
            <p:ph idx="1"/>
          </p:nvPr>
        </p:nvSpPr>
        <p:spPr/>
        <p:txBody>
          <a:bodyPr/>
          <a:lstStyle/>
          <a:p>
            <a:pPr marL="0" indent="0">
              <a:buFont typeface="Arial" panose="020B0604020202020204" pitchFamily="34" charset="0"/>
              <a:buNone/>
            </a:pPr>
            <a:r>
              <a:rPr lang="en-US" altLang="en-US" smtClean="0"/>
              <a:t> </a:t>
            </a:r>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717675"/>
            <a:ext cx="431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506913"/>
            <a:ext cx="41148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2466975"/>
            <a:ext cx="28956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675" y="4206875"/>
            <a:ext cx="35004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9025" y="6524625"/>
            <a:ext cx="2465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2058988"/>
            <a:ext cx="34369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853153"/>
      </p:ext>
    </p:extLst>
  </p:cSld>
  <p:clrMapOvr>
    <a:masterClrMapping/>
  </p:clrMapOvr>
  <p:transition spd="med" advClick="0" advTm="2000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Learned – TAD Plus</a:t>
            </a:r>
            <a:endParaRPr lang="en-US" dirty="0"/>
          </a:p>
        </p:txBody>
      </p:sp>
      <p:sp>
        <p:nvSpPr>
          <p:cNvPr id="3" name="Content Placeholder 2"/>
          <p:cNvSpPr>
            <a:spLocks noGrp="1"/>
          </p:cNvSpPr>
          <p:nvPr>
            <p:ph idx="1"/>
          </p:nvPr>
        </p:nvSpPr>
        <p:spPr/>
        <p:txBody>
          <a:bodyPr/>
          <a:lstStyle/>
          <a:p>
            <a:r>
              <a:rPr lang="en-US" dirty="0"/>
              <a:t>For </a:t>
            </a:r>
            <a:r>
              <a:rPr lang="en-US" dirty="0" smtClean="0"/>
              <a:t>paired </a:t>
            </a:r>
            <a:r>
              <a:rPr lang="en-US" dirty="0"/>
              <a:t>model, carefully screen transfer credit/credit from other campuses -&gt; </a:t>
            </a:r>
            <a:r>
              <a:rPr lang="en-US" dirty="0">
                <a:solidFill>
                  <a:srgbClr val="FF0000"/>
                </a:solidFill>
              </a:rPr>
              <a:t>Discussing standardizing eligible students.</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76720"/>
            <a:ext cx="4487640" cy="302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372224"/>
            <a:ext cx="18097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339377"/>
      </p:ext>
    </p:extLst>
  </p:cSld>
  <p:clrMapOvr>
    <a:masterClrMapping/>
  </p:clrMapOvr>
  <p:transition spd="med" advClick="0" advTm="2000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 TAD Plus</a:t>
            </a:r>
            <a:endParaRPr lang="en-US" dirty="0"/>
          </a:p>
        </p:txBody>
      </p:sp>
      <p:sp>
        <p:nvSpPr>
          <p:cNvPr id="3" name="Content Placeholder 2"/>
          <p:cNvSpPr>
            <a:spLocks noGrp="1"/>
          </p:cNvSpPr>
          <p:nvPr>
            <p:ph idx="1"/>
          </p:nvPr>
        </p:nvSpPr>
        <p:spPr>
          <a:xfrm>
            <a:off x="304800" y="1600200"/>
            <a:ext cx="7848600" cy="4525963"/>
          </a:xfrm>
        </p:spPr>
        <p:txBody>
          <a:bodyPr/>
          <a:lstStyle/>
          <a:p>
            <a:r>
              <a:rPr lang="en-US" dirty="0" smtClean="0"/>
              <a:t>Application </a:t>
            </a:r>
            <a:r>
              <a:rPr lang="en-US" dirty="0"/>
              <a:t>Verification </a:t>
            </a:r>
            <a:r>
              <a:rPr lang="en-US" dirty="0" smtClean="0"/>
              <a:t>Process – </a:t>
            </a:r>
            <a:r>
              <a:rPr lang="en-US" dirty="0" smtClean="0">
                <a:solidFill>
                  <a:srgbClr val="FF0000"/>
                </a:solidFill>
              </a:rPr>
              <a:t>In Progress</a:t>
            </a:r>
            <a:endParaRPr lang="en-US" dirty="0" smtClean="0"/>
          </a:p>
          <a:p>
            <a:pPr lvl="1"/>
            <a:r>
              <a:rPr lang="en-US" dirty="0" smtClean="0"/>
              <a:t>While lengthy, this process is imperative to the success of the student.</a:t>
            </a:r>
          </a:p>
          <a:p>
            <a:pPr lvl="1"/>
            <a:r>
              <a:rPr lang="en-US" dirty="0" smtClean="0"/>
              <a:t>Confirmation students are eligible for the Intermediate Algebra course.</a:t>
            </a:r>
          </a:p>
          <a:p>
            <a:pPr lvl="1"/>
            <a:r>
              <a:rPr lang="en-US" dirty="0" smtClean="0"/>
              <a:t>Different type of student, willing to complete the application.</a:t>
            </a:r>
            <a:endParaRPr lang="en-US" dirty="0"/>
          </a:p>
          <a:p>
            <a:endParaRPr lang="en-US" dirty="0"/>
          </a:p>
          <a:p>
            <a:endParaRPr lang="en-US" dirty="0"/>
          </a:p>
        </p:txBody>
      </p:sp>
    </p:spTree>
    <p:extLst>
      <p:ext uri="{BB962C8B-B14F-4D97-AF65-F5344CB8AC3E}">
        <p14:creationId xmlns:p14="http://schemas.microsoft.com/office/powerpoint/2010/main" val="351091315"/>
      </p:ext>
    </p:extLst>
  </p:cSld>
  <p:clrMapOvr>
    <a:masterClrMapping/>
  </p:clrMapOvr>
  <p:transition spd="med" advClick="0" advTm="2000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TAD BIT</a:t>
            </a:r>
            <a:endParaRPr lang="en-US" dirty="0"/>
          </a:p>
        </p:txBody>
      </p:sp>
      <p:sp>
        <p:nvSpPr>
          <p:cNvPr id="3" name="Content Placeholder 2"/>
          <p:cNvSpPr>
            <a:spLocks noGrp="1"/>
          </p:cNvSpPr>
          <p:nvPr>
            <p:ph idx="1"/>
          </p:nvPr>
        </p:nvSpPr>
        <p:spPr/>
        <p:txBody>
          <a:bodyPr/>
          <a:lstStyle/>
          <a:p>
            <a:r>
              <a:rPr lang="en-US" sz="2800" dirty="0" smtClean="0"/>
              <a:t>Two week extension course offered at the end of the term to students that failed the course with a grade in the 60s.  Consideration is given to those that have overall average in the 50s if passing prior to final examination.</a:t>
            </a:r>
          </a:p>
          <a:p>
            <a:r>
              <a:rPr lang="en-US" sz="2800" dirty="0" smtClean="0"/>
              <a:t>21 / 30 students were successful. </a:t>
            </a:r>
          </a:p>
          <a:p>
            <a:r>
              <a:rPr lang="en-US" sz="2800" dirty="0" smtClean="0"/>
              <a:t>4 students were allowed into 393/1414 using holistic counseling.</a:t>
            </a:r>
          </a:p>
          <a:p>
            <a:pPr lvl="1"/>
            <a:r>
              <a:rPr lang="en-US" dirty="0" smtClean="0"/>
              <a:t>3 were successful </a:t>
            </a:r>
          </a:p>
          <a:p>
            <a:pPr lvl="1"/>
            <a:r>
              <a:rPr lang="en-US" dirty="0" smtClean="0"/>
              <a:t>1 is currently enrolled.</a:t>
            </a:r>
            <a:endParaRPr lang="en-US" dirty="0"/>
          </a:p>
        </p:txBody>
      </p:sp>
    </p:spTree>
    <p:extLst>
      <p:ext uri="{BB962C8B-B14F-4D97-AF65-F5344CB8AC3E}">
        <p14:creationId xmlns:p14="http://schemas.microsoft.com/office/powerpoint/2010/main" val="2869323792"/>
      </p:ext>
    </p:extLst>
  </p:cSld>
  <p:clrMapOvr>
    <a:masterClrMapping/>
  </p:clrMapOvr>
  <p:transition spd="med" advClick="0" advTm="2000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endParaRPr lang="en-US" dirty="0"/>
          </a:p>
        </p:txBody>
      </p:sp>
      <p:sp>
        <p:nvSpPr>
          <p:cNvPr id="3" name="Content Placeholder 2"/>
          <p:cNvSpPr>
            <a:spLocks noGrp="1"/>
          </p:cNvSpPr>
          <p:nvPr>
            <p:ph idx="1"/>
          </p:nvPr>
        </p:nvSpPr>
        <p:spPr>
          <a:xfrm>
            <a:off x="304800" y="1600200"/>
            <a:ext cx="8305800" cy="4953000"/>
          </a:xfrm>
        </p:spPr>
        <p:txBody>
          <a:bodyPr/>
          <a:lstStyle/>
          <a:p>
            <a:r>
              <a:rPr lang="en-US" sz="2400" dirty="0" smtClean="0"/>
              <a:t>Implementation of pilot for DSMA 0391</a:t>
            </a:r>
          </a:p>
          <a:p>
            <a:pPr lvl="1"/>
            <a:r>
              <a:rPr lang="en-US" sz="2000" dirty="0" smtClean="0"/>
              <a:t>16 week course combining Pre- and Beginning Algebra</a:t>
            </a:r>
          </a:p>
          <a:p>
            <a:r>
              <a:rPr lang="en-US" sz="2400" dirty="0"/>
              <a:t>Attempt models in the Reading/Writing courses</a:t>
            </a:r>
          </a:p>
          <a:p>
            <a:r>
              <a:rPr lang="en-US" sz="2400" dirty="0" smtClean="0"/>
              <a:t>Creation of classes for ABE Levels 1 – 4 based in TSIA scores.</a:t>
            </a:r>
          </a:p>
          <a:p>
            <a:r>
              <a:rPr lang="en-US" sz="2400" dirty="0" smtClean="0"/>
              <a:t>Scaling </a:t>
            </a:r>
            <a:r>
              <a:rPr lang="en-US" sz="2400" dirty="0"/>
              <a:t>–  </a:t>
            </a:r>
            <a:r>
              <a:rPr lang="en-US" sz="2400" dirty="0">
                <a:solidFill>
                  <a:srgbClr val="FF0000"/>
                </a:solidFill>
              </a:rPr>
              <a:t>House Bill </a:t>
            </a:r>
            <a:r>
              <a:rPr lang="en-US" sz="2400" dirty="0" smtClean="0">
                <a:solidFill>
                  <a:srgbClr val="FF0000"/>
                </a:solidFill>
              </a:rPr>
              <a:t>5 and Satellite Campuses</a:t>
            </a:r>
          </a:p>
          <a:p>
            <a:r>
              <a:rPr lang="en-US" sz="2400" dirty="0" smtClean="0"/>
              <a:t>Redesigning the Pre-Assessment Activity</a:t>
            </a:r>
          </a:p>
          <a:p>
            <a:r>
              <a:rPr lang="en-US" sz="2400" dirty="0" smtClean="0"/>
              <a:t>Pilot DSMA 0399 in the online format.</a:t>
            </a:r>
          </a:p>
          <a:p>
            <a:r>
              <a:rPr lang="en-US" sz="2400" dirty="0" smtClean="0"/>
              <a:t>Overhaul </a:t>
            </a:r>
            <a:r>
              <a:rPr lang="en-US" sz="2400" dirty="0"/>
              <a:t>all Dev Studies labs to enhance experience for regular classroom students. – </a:t>
            </a:r>
            <a:r>
              <a:rPr lang="en-US" sz="2400" dirty="0">
                <a:solidFill>
                  <a:srgbClr val="FF0000"/>
                </a:solidFill>
              </a:rPr>
              <a:t>Construction and re-staffing.</a:t>
            </a:r>
            <a:endParaRPr lang="en-US" sz="2400" dirty="0"/>
          </a:p>
          <a:p>
            <a:endParaRPr lang="en-US" sz="2400" dirty="0" smtClean="0"/>
          </a:p>
          <a:p>
            <a:endParaRPr lang="en-US" sz="2400" dirty="0"/>
          </a:p>
        </p:txBody>
      </p:sp>
    </p:spTree>
    <p:extLst>
      <p:ext uri="{BB962C8B-B14F-4D97-AF65-F5344CB8AC3E}">
        <p14:creationId xmlns:p14="http://schemas.microsoft.com/office/powerpoint/2010/main" val="553168576"/>
      </p:ext>
    </p:extLst>
  </p:cSld>
  <p:clrMapOvr>
    <a:masterClrMapping/>
  </p:clrMapOvr>
  <p:transition spd="med" advClick="0" advTm="2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NCBO Program</a:t>
            </a:r>
          </a:p>
        </p:txBody>
      </p:sp>
      <p:sp>
        <p:nvSpPr>
          <p:cNvPr id="7171" name="Content Placeholder 2"/>
          <p:cNvSpPr>
            <a:spLocks noGrp="1"/>
          </p:cNvSpPr>
          <p:nvPr>
            <p:ph idx="1"/>
          </p:nvPr>
        </p:nvSpPr>
        <p:spPr>
          <a:xfrm>
            <a:off x="228600" y="1600199"/>
            <a:ext cx="8839200" cy="4708526"/>
          </a:xfrm>
        </p:spPr>
        <p:txBody>
          <a:bodyPr/>
          <a:lstStyle/>
          <a:p>
            <a:pPr marL="0" indent="0">
              <a:buNone/>
            </a:pPr>
            <a:r>
              <a:rPr lang="en-US" altLang="en-US" sz="2800" dirty="0" smtClean="0"/>
              <a:t>Three Options:</a:t>
            </a:r>
            <a:endParaRPr lang="en-US" altLang="en-US" sz="2800" dirty="0"/>
          </a:p>
          <a:p>
            <a:pPr marL="514350" indent="-514350">
              <a:buAutoNum type="arabicParenR"/>
            </a:pPr>
            <a:r>
              <a:rPr lang="en-US" altLang="en-US" dirty="0" smtClean="0"/>
              <a:t> TAD (DSMA 0399 covers Pre-,</a:t>
            </a:r>
          </a:p>
          <a:p>
            <a:pPr marL="0" indent="0">
              <a:buNone/>
            </a:pPr>
            <a:r>
              <a:rPr lang="en-US" altLang="en-US" dirty="0" smtClean="0"/>
              <a:t>	Beginning, Intermediate Algebra)</a:t>
            </a:r>
            <a:endParaRPr lang="en-US" altLang="en-US" dirty="0"/>
          </a:p>
          <a:p>
            <a:pPr marL="0" indent="0">
              <a:buNone/>
            </a:pPr>
            <a:r>
              <a:rPr lang="en-US" altLang="en-US" dirty="0" smtClean="0"/>
              <a:t>2) TAD Plus (DSMA 0393 / MATH 1414</a:t>
            </a:r>
          </a:p>
          <a:p>
            <a:pPr marL="0" indent="0">
              <a:buNone/>
            </a:pPr>
            <a:r>
              <a:rPr lang="en-US" altLang="en-US" dirty="0" smtClean="0"/>
              <a:t>	paired Intermediate/College Algebra)</a:t>
            </a:r>
            <a:endParaRPr lang="en-US" altLang="en-US" dirty="0"/>
          </a:p>
          <a:p>
            <a:pPr marL="0" indent="0">
              <a:buNone/>
            </a:pPr>
            <a:r>
              <a:rPr lang="en-US" altLang="en-US" dirty="0" smtClean="0"/>
              <a:t>3) TAD Bit (extender initiative)  </a:t>
            </a:r>
          </a:p>
        </p:txBody>
      </p:sp>
      <p:sp>
        <p:nvSpPr>
          <p:cNvPr id="2" name="TextBox 1"/>
          <p:cNvSpPr txBox="1"/>
          <p:nvPr/>
        </p:nvSpPr>
        <p:spPr>
          <a:xfrm>
            <a:off x="1219200" y="5662394"/>
            <a:ext cx="5791200" cy="646331"/>
          </a:xfrm>
          <a:prstGeom prst="rect">
            <a:avLst/>
          </a:prstGeom>
          <a:noFill/>
        </p:spPr>
        <p:txBody>
          <a:bodyPr wrap="square" rtlCol="0">
            <a:spAutoFit/>
          </a:bodyPr>
          <a:lstStyle/>
          <a:p>
            <a:r>
              <a:rPr lang="en-US" sz="3600" b="1" dirty="0" smtClean="0">
                <a:solidFill>
                  <a:srgbClr val="FF0000"/>
                </a:solidFill>
              </a:rPr>
              <a:t>http://www.ctcd.edu/ncbo</a:t>
            </a:r>
            <a:endParaRPr lang="en-US" sz="3600" b="1" dirty="0">
              <a:solidFill>
                <a:srgbClr val="FF0000"/>
              </a:solidFill>
            </a:endParaRPr>
          </a:p>
        </p:txBody>
      </p:sp>
    </p:spTree>
    <p:extLst>
      <p:ext uri="{BB962C8B-B14F-4D97-AF65-F5344CB8AC3E}">
        <p14:creationId xmlns:p14="http://schemas.microsoft.com/office/powerpoint/2010/main" val="4092709432"/>
      </p:ext>
    </p:extLst>
  </p:cSld>
  <p:clrMapOvr>
    <a:masterClrMapping/>
  </p:clrMapOvr>
  <p:transition spd="med" advClick="0" advTm="2000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a:t>
            </a:r>
            <a:r>
              <a:rPr lang="en-US" dirty="0" err="1" smtClean="0"/>
              <a:t>Enstein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42381"/>
            <a:ext cx="4543425" cy="440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6129048"/>
            <a:ext cx="1456296" cy="369332"/>
          </a:xfrm>
          <a:prstGeom prst="rect">
            <a:avLst/>
          </a:prstGeom>
          <a:noFill/>
        </p:spPr>
        <p:txBody>
          <a:bodyPr wrap="none" rtlCol="0">
            <a:spAutoFit/>
          </a:bodyPr>
          <a:lstStyle/>
          <a:p>
            <a:r>
              <a:rPr lang="en-US" dirty="0">
                <a:hlinkClick r:id="rId3"/>
              </a:rPr>
              <a:t>onlygags.com</a:t>
            </a:r>
            <a:endParaRPr lang="en-US" dirty="0"/>
          </a:p>
        </p:txBody>
      </p:sp>
    </p:spTree>
    <p:extLst>
      <p:ext uri="{BB962C8B-B14F-4D97-AF65-F5344CB8AC3E}">
        <p14:creationId xmlns:p14="http://schemas.microsoft.com/office/powerpoint/2010/main" val="2774898170"/>
      </p:ext>
    </p:extLst>
  </p:cSld>
  <p:clrMapOvr>
    <a:masterClrMapping/>
  </p:clrMapOvr>
  <p:transition spd="med" advClick="0" advTm="2000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US" altLang="en-US" smtClean="0"/>
          </a:p>
        </p:txBody>
      </p:sp>
      <p:pic>
        <p:nvPicPr>
          <p:cNvPr id="5529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86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t="10806" b="6824"/>
          <a:stretch>
            <a:fillRect/>
          </a:stretch>
        </p:blipFill>
        <p:spPr bwMode="auto">
          <a:xfrm>
            <a:off x="-30163" y="0"/>
            <a:ext cx="9448801" cy="695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advTm="2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be Solved</a:t>
            </a:r>
            <a:endParaRPr lang="en-US" dirty="0"/>
          </a:p>
        </p:txBody>
      </p:sp>
      <p:sp>
        <p:nvSpPr>
          <p:cNvPr id="3" name="Content Placeholder 2"/>
          <p:cNvSpPr>
            <a:spLocks noGrp="1"/>
          </p:cNvSpPr>
          <p:nvPr>
            <p:ph idx="1"/>
          </p:nvPr>
        </p:nvSpPr>
        <p:spPr>
          <a:xfrm>
            <a:off x="228600" y="1600200"/>
            <a:ext cx="8686800" cy="4572000"/>
          </a:xfrm>
        </p:spPr>
        <p:txBody>
          <a:bodyPr/>
          <a:lstStyle/>
          <a:p>
            <a:r>
              <a:rPr lang="en-US" sz="2600" dirty="0" smtClean="0"/>
              <a:t>How do we best assist Financial Aid and Veterans Affairs students’ needs?</a:t>
            </a:r>
          </a:p>
          <a:p>
            <a:r>
              <a:rPr lang="en-US" sz="2600" dirty="0" smtClean="0"/>
              <a:t>How does Registrar denote completion of each level?</a:t>
            </a:r>
          </a:p>
          <a:p>
            <a:r>
              <a:rPr lang="en-US" sz="2600" dirty="0" smtClean="0"/>
              <a:t>How do we get students enrolled?</a:t>
            </a:r>
          </a:p>
          <a:p>
            <a:r>
              <a:rPr lang="en-US" sz="2600" dirty="0" smtClean="0"/>
              <a:t>Where can we find a space for a lab?</a:t>
            </a:r>
          </a:p>
          <a:p>
            <a:r>
              <a:rPr lang="en-US" sz="2600" dirty="0" smtClean="0"/>
              <a:t>How do we pay for computers and furniture?</a:t>
            </a:r>
          </a:p>
          <a:p>
            <a:r>
              <a:rPr lang="en-US" sz="2600" dirty="0" smtClean="0"/>
              <a:t>How do we pay for TAs and tutors?</a:t>
            </a:r>
          </a:p>
          <a:p>
            <a:r>
              <a:rPr lang="en-US" sz="2600" dirty="0" smtClean="0"/>
              <a:t>What should we use for curriculum, software, instructional materials?</a:t>
            </a:r>
            <a:endParaRPr lang="en-US" sz="2600" dirty="0"/>
          </a:p>
        </p:txBody>
      </p:sp>
    </p:spTree>
    <p:extLst>
      <p:ext uri="{BB962C8B-B14F-4D97-AF65-F5344CB8AC3E}">
        <p14:creationId xmlns:p14="http://schemas.microsoft.com/office/powerpoint/2010/main" val="2094028219"/>
      </p:ext>
    </p:extLst>
  </p:cSld>
  <p:clrMapOvr>
    <a:masterClrMapping/>
  </p:clrMapOvr>
  <p:transition spd="med" advClick="0" advTm="2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7353300"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14257" y="6368534"/>
            <a:ext cx="1797928" cy="369332"/>
          </a:xfrm>
          <a:prstGeom prst="rect">
            <a:avLst/>
          </a:prstGeom>
          <a:noFill/>
        </p:spPr>
        <p:txBody>
          <a:bodyPr wrap="none" rtlCol="0">
            <a:spAutoFit/>
          </a:bodyPr>
          <a:lstStyle/>
          <a:p>
            <a:r>
              <a:rPr lang="en-US" dirty="0"/>
              <a:t>moco-choco.com</a:t>
            </a:r>
          </a:p>
        </p:txBody>
      </p:sp>
    </p:spTree>
    <p:extLst>
      <p:ext uri="{BB962C8B-B14F-4D97-AF65-F5344CB8AC3E}">
        <p14:creationId xmlns:p14="http://schemas.microsoft.com/office/powerpoint/2010/main" val="766633691"/>
      </p:ext>
    </p:extLst>
  </p:cSld>
  <p:clrMapOvr>
    <a:masterClrMapping/>
  </p:clrMapOvr>
  <p:transition spd="med" advClick="0" advTm="2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Lesson Learned</a:t>
            </a:r>
            <a:endParaRPr lang="en-US" dirty="0"/>
          </a:p>
        </p:txBody>
      </p:sp>
      <p:sp>
        <p:nvSpPr>
          <p:cNvPr id="3" name="Content Placeholder 2"/>
          <p:cNvSpPr>
            <a:spLocks noGrp="1"/>
          </p:cNvSpPr>
          <p:nvPr>
            <p:ph idx="1"/>
          </p:nvPr>
        </p:nvSpPr>
        <p:spPr/>
        <p:txBody>
          <a:bodyPr/>
          <a:lstStyle/>
          <a:p>
            <a:r>
              <a:rPr lang="en-US" dirty="0"/>
              <a:t>Never meet every affected party on campus at one time. -&gt; </a:t>
            </a:r>
            <a:r>
              <a:rPr lang="en-US" dirty="0">
                <a:solidFill>
                  <a:srgbClr val="FF0000"/>
                </a:solidFill>
              </a:rPr>
              <a:t>Meet in small groups.</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76600"/>
            <a:ext cx="4404841"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0348" y="6258933"/>
            <a:ext cx="1268296" cy="523220"/>
          </a:xfrm>
          <a:prstGeom prst="rect">
            <a:avLst/>
          </a:prstGeom>
          <a:noFill/>
        </p:spPr>
        <p:txBody>
          <a:bodyPr wrap="none" rtlCol="0">
            <a:spAutoFit/>
          </a:bodyPr>
          <a:lstStyle/>
          <a:p>
            <a:r>
              <a:rPr lang="en-US" sz="1000" dirty="0"/>
              <a:t>technmarketing.com</a:t>
            </a:r>
          </a:p>
          <a:p>
            <a:endParaRPr lang="en-US" dirty="0"/>
          </a:p>
        </p:txBody>
      </p:sp>
    </p:spTree>
    <p:extLst>
      <p:ext uri="{BB962C8B-B14F-4D97-AF65-F5344CB8AC3E}">
        <p14:creationId xmlns:p14="http://schemas.microsoft.com/office/powerpoint/2010/main" val="2125292425"/>
      </p:ext>
    </p:extLst>
  </p:cSld>
  <p:clrMapOvr>
    <a:masterClrMapping/>
  </p:clrMapOvr>
  <p:transition spd="med" advClick="0" advTm="20000">
    <p:fade/>
  </p:transition>
  <p:timing>
    <p:tnLst>
      <p:par>
        <p:cTn id="1" dur="indefinite" restart="never" nodeType="tmRoot"/>
      </p:par>
    </p:tnLst>
  </p:timing>
</p:sld>
</file>

<file path=ppt/theme/theme1.xml><?xml version="1.0" encoding="utf-8"?>
<a:theme xmlns:a="http://schemas.openxmlformats.org/drawingml/2006/main" name="ctc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ctcpresentationtemplate</Template>
  <TotalTime>4078</TotalTime>
  <Words>2649</Words>
  <Application>Microsoft Office PowerPoint</Application>
  <PresentationFormat>On-screen Show (4:3)</PresentationFormat>
  <Paragraphs>393</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ctcpresentationtemplate</vt:lpstr>
      <vt:lpstr>Rewarding Students for Previous Knowledge and Dedication in Developmental Education </vt:lpstr>
      <vt:lpstr>State Mandate</vt:lpstr>
      <vt:lpstr>Quick Timeframe</vt:lpstr>
      <vt:lpstr>The Quote that Inspired Us</vt:lpstr>
      <vt:lpstr>Targeted, Accelerated, Developmental Education (TAD) </vt:lpstr>
      <vt:lpstr>NCBO Program</vt:lpstr>
      <vt:lpstr>Issues to be Solved</vt:lpstr>
      <vt:lpstr>PowerPoint Presentation</vt:lpstr>
      <vt:lpstr>First Lesson Learned</vt:lpstr>
      <vt:lpstr>“Non-Traditional Course Option” Lessons Learned </vt:lpstr>
      <vt:lpstr>How do we best assist Financial Aid and Veterans Affairs students’ needs? </vt:lpstr>
      <vt:lpstr>How does Registrar denote completion of each level?</vt:lpstr>
      <vt:lpstr>How do we get students enrolled? First – Get the Word Out </vt:lpstr>
      <vt:lpstr>How do we get students enrolled? Second – Application Process </vt:lpstr>
      <vt:lpstr>How do we get students enrolled? Application Process (Continued) </vt:lpstr>
      <vt:lpstr>How do we get students enrolled? Application Process (Continued) </vt:lpstr>
      <vt:lpstr>How do we get students enrolled? Application Process (Continued) </vt:lpstr>
      <vt:lpstr>How do we get students enrolled? Interview Process </vt:lpstr>
      <vt:lpstr>How do we get students enrolled? Interview Process (Continued) </vt:lpstr>
      <vt:lpstr>Challenges</vt:lpstr>
      <vt:lpstr>Where can we find a space for a lab?  How do we pay for the lab?</vt:lpstr>
      <vt:lpstr>Challenges</vt:lpstr>
      <vt:lpstr>Basic Definition of TAD – started to come together by now </vt:lpstr>
      <vt:lpstr>What should we use for curriculum,  software, instructional materials? </vt:lpstr>
      <vt:lpstr>Initial Solution for Quick Turnaround </vt:lpstr>
      <vt:lpstr>Final Solution</vt:lpstr>
      <vt:lpstr>First Few Days of Class</vt:lpstr>
      <vt:lpstr>Instructional Contract Sample</vt:lpstr>
      <vt:lpstr>Conquering the Map</vt:lpstr>
      <vt:lpstr>Grading</vt:lpstr>
      <vt:lpstr>Physical Set Up of Class</vt:lpstr>
      <vt:lpstr>Individualized Help</vt:lpstr>
      <vt:lpstr>Self Discovery</vt:lpstr>
      <vt:lpstr>Individual Learning Styles</vt:lpstr>
      <vt:lpstr>Student Comment:</vt:lpstr>
      <vt:lpstr>The Team Approach</vt:lpstr>
      <vt:lpstr>The Team Approach</vt:lpstr>
      <vt:lpstr>Team Approach</vt:lpstr>
      <vt:lpstr>Team Approach</vt:lpstr>
      <vt:lpstr>Lesson Learned</vt:lpstr>
      <vt:lpstr>Community Environment</vt:lpstr>
      <vt:lpstr>Community Environment</vt:lpstr>
      <vt:lpstr>Student Comments:</vt:lpstr>
      <vt:lpstr>Why it works!</vt:lpstr>
      <vt:lpstr>DSMA 0399 Data</vt:lpstr>
      <vt:lpstr>College Algebra Pass Rates</vt:lpstr>
      <vt:lpstr>Traditional Course Pass Rate</vt:lpstr>
      <vt:lpstr>Test Scores Vs. Levels Completed</vt:lpstr>
      <vt:lpstr>Prior Pre-Algebra Vs. Levels Completed </vt:lpstr>
      <vt:lpstr>Student Comments</vt:lpstr>
      <vt:lpstr>Overall Lesson Learned</vt:lpstr>
      <vt:lpstr>NCBO Program</vt:lpstr>
      <vt:lpstr>TAD Plus -- NCBO Intermediate Algebra/College Algebra</vt:lpstr>
      <vt:lpstr>TAD Plus – Paired Class  Physical Setup of Classroom</vt:lpstr>
      <vt:lpstr>Engages/Enhances Interest in Math with Relevance</vt:lpstr>
      <vt:lpstr>Lesson Learned – TAD Plus</vt:lpstr>
      <vt:lpstr>Challenges – TAD Plus</vt:lpstr>
      <vt:lpstr>TAD BIT</vt:lpstr>
      <vt:lpstr>What’s next ??</vt:lpstr>
      <vt:lpstr>Albert Enstein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Payne, Sue</dc:creator>
  <cp:lastModifiedBy>Falkenstein, Ellen</cp:lastModifiedBy>
  <cp:revision>190</cp:revision>
  <cp:lastPrinted>2012-11-13T13:21:41Z</cp:lastPrinted>
  <dcterms:created xsi:type="dcterms:W3CDTF">2012-12-03T17:24:55Z</dcterms:created>
  <dcterms:modified xsi:type="dcterms:W3CDTF">2015-04-16T14:55:26Z</dcterms:modified>
</cp:coreProperties>
</file>