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7" r:id="rId6"/>
    <p:sldId id="281" r:id="rId7"/>
    <p:sldId id="261" r:id="rId8"/>
    <p:sldId id="267" r:id="rId9"/>
    <p:sldId id="266" r:id="rId10"/>
    <p:sldId id="269" r:id="rId11"/>
    <p:sldId id="258" r:id="rId12"/>
    <p:sldId id="262" r:id="rId13"/>
    <p:sldId id="268" r:id="rId14"/>
    <p:sldId id="278" r:id="rId15"/>
    <p:sldId id="280" r:id="rId16"/>
    <p:sldId id="285" r:id="rId17"/>
    <p:sldId id="286" r:id="rId18"/>
    <p:sldId id="263" r:id="rId19"/>
    <p:sldId id="271" r:id="rId20"/>
    <p:sldId id="270" r:id="rId21"/>
    <p:sldId id="287" r:id="rId22"/>
    <p:sldId id="288" r:id="rId23"/>
    <p:sldId id="289" r:id="rId24"/>
    <p:sldId id="290" r:id="rId25"/>
    <p:sldId id="291" r:id="rId26"/>
    <p:sldId id="284" r:id="rId27"/>
    <p:sldId id="279" r:id="rId28"/>
    <p:sldId id="282" r:id="rId29"/>
    <p:sldId id="277" r:id="rId30"/>
    <p:sldId id="273" r:id="rId31"/>
    <p:sldId id="283" r:id="rId32"/>
    <p:sldId id="274" r:id="rId33"/>
    <p:sldId id="272" r:id="rId34"/>
    <p:sldId id="275" r:id="rId35"/>
    <p:sldId id="276" r:id="rId36"/>
    <p:sldId id="26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712" autoAdjust="0"/>
  </p:normalViewPr>
  <p:slideViewPr>
    <p:cSldViewPr snapToGrid="0">
      <p:cViewPr varScale="1">
        <p:scale>
          <a:sx n="86" d="100"/>
          <a:sy n="86" d="100"/>
        </p:scale>
        <p:origin x="108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Medical</c:v>
                </c:pt>
                <c:pt idx="1">
                  <c:v>Not in control</c:v>
                </c:pt>
                <c:pt idx="2">
                  <c:v>Unreal Expectations</c:v>
                </c:pt>
                <c:pt idx="3">
                  <c:v>Personal</c:v>
                </c:pt>
                <c:pt idx="4">
                  <c:v>Financial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F-480A-8C9B-DCC35B0227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Medical</c:v>
                </c:pt>
                <c:pt idx="1">
                  <c:v>Not in control</c:v>
                </c:pt>
                <c:pt idx="2">
                  <c:v>Unreal Expectations</c:v>
                </c:pt>
                <c:pt idx="3">
                  <c:v>Personal</c:v>
                </c:pt>
                <c:pt idx="4">
                  <c:v>Financial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FF-480A-8C9B-DCC35B0227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Society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Medical</c:v>
                </c:pt>
                <c:pt idx="1">
                  <c:v>Not in control</c:v>
                </c:pt>
                <c:pt idx="2">
                  <c:v>Unreal Expectations</c:v>
                </c:pt>
                <c:pt idx="3">
                  <c:v>Personal</c:v>
                </c:pt>
                <c:pt idx="4">
                  <c:v>Financial 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6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FF-480A-8C9B-DCC35B0227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2770127"/>
        <c:axId val="1490090479"/>
      </c:barChart>
      <c:catAx>
        <c:axId val="1492770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0090479"/>
        <c:crosses val="autoZero"/>
        <c:auto val="1"/>
        <c:lblAlgn val="ctr"/>
        <c:lblOffset val="100"/>
        <c:noMultiLvlLbl val="0"/>
      </c:catAx>
      <c:valAx>
        <c:axId val="1490090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2770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2/10/2022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2/10/2022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psychologytoday.com/us/tests/personality/extroversion-introversion-test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446979" y="557241"/>
            <a:ext cx="1582021" cy="8588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February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Just Breathe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Avoiding Burnout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517887-3DF4-47B3-99EC-595F75F9B8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2129" y="1788877"/>
            <a:ext cx="528638" cy="10922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E9838-3D1D-4232-987B-8E706D528D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1723" y="1771451"/>
            <a:ext cx="1482399" cy="439486"/>
          </a:xfrm>
        </p:spPr>
        <p:txBody>
          <a:bodyPr/>
          <a:lstStyle/>
          <a:p>
            <a:r>
              <a:rPr lang="en-US" dirty="0"/>
              <a:t>Yourself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7EFEC-AB34-445A-AF13-65FD94B272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32421" y="1733393"/>
            <a:ext cx="599832" cy="1092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53162-B9D7-4335-8C01-A0629910EA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1671" y="1771451"/>
            <a:ext cx="3316192" cy="800100"/>
          </a:xfrm>
        </p:spPr>
        <p:txBody>
          <a:bodyPr/>
          <a:lstStyle/>
          <a:p>
            <a:r>
              <a:rPr lang="en-US" dirty="0"/>
              <a:t>Others (if possible)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1ED3AD-B538-4454-863C-A0B7B29736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70330" y="1818011"/>
            <a:ext cx="686460" cy="1092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F49772-F73E-475E-9C10-27FE29EF4F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83816" y="1879443"/>
            <a:ext cx="1698625" cy="800100"/>
          </a:xfrm>
        </p:spPr>
        <p:txBody>
          <a:bodyPr/>
          <a:lstStyle/>
          <a:p>
            <a:r>
              <a:rPr lang="en-US" dirty="0"/>
              <a:t>Society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F25078-ADD6-435B-BEF8-900601E02C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14493" y="2356210"/>
            <a:ext cx="2932550" cy="8001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Consider the part you played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Talk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Admit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Apologize Compromise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Resolve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Let it go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4530F8D0-6309-4409-A3CC-5C335785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5" y="362027"/>
            <a:ext cx="5333238" cy="1069848"/>
          </a:xfrm>
        </p:spPr>
        <p:txBody>
          <a:bodyPr/>
          <a:lstStyle/>
          <a:p>
            <a:r>
              <a:rPr lang="en-US" dirty="0"/>
              <a:t>Ideas 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EF81852-C69D-4B85-A895-7613E45DE9EF}"/>
              </a:ext>
            </a:extLst>
          </p:cNvPr>
          <p:cNvSpPr txBox="1">
            <a:spLocks/>
          </p:cNvSpPr>
          <p:nvPr/>
        </p:nvSpPr>
        <p:spPr>
          <a:xfrm>
            <a:off x="859693" y="2209635"/>
            <a:ext cx="1698625" cy="798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Plan Practice Reward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253D289-8635-44A8-BDB8-2BABC291AFAD}"/>
              </a:ext>
            </a:extLst>
          </p:cNvPr>
          <p:cNvSpPr txBox="1">
            <a:spLocks/>
          </p:cNvSpPr>
          <p:nvPr/>
        </p:nvSpPr>
        <p:spPr>
          <a:xfrm>
            <a:off x="8983815" y="2510932"/>
            <a:ext cx="1698625" cy="7985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Speak up</a:t>
            </a:r>
          </a:p>
          <a:p>
            <a:r>
              <a:rPr lang="en-US" sz="2800" dirty="0"/>
              <a:t>Vote</a:t>
            </a:r>
          </a:p>
          <a:p>
            <a:r>
              <a:rPr lang="en-US" sz="2800" dirty="0"/>
              <a:t>Get involved</a:t>
            </a:r>
          </a:p>
        </p:txBody>
      </p:sp>
    </p:spTree>
    <p:extLst>
      <p:ext uri="{BB962C8B-B14F-4D97-AF65-F5344CB8AC3E}">
        <p14:creationId xmlns:p14="http://schemas.microsoft.com/office/powerpoint/2010/main" val="73893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05DA2-A9C7-43EF-89A4-47E861831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306132-8636-475A-8EBF-3D14E129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99" y="573206"/>
            <a:ext cx="10777743" cy="608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97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5EB1D-6DAB-4FE2-9BCE-0BDBE58C5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6000" y="3429000"/>
            <a:ext cx="2639323" cy="365125"/>
          </a:xfrm>
        </p:spPr>
        <p:txBody>
          <a:bodyPr/>
          <a:lstStyle/>
          <a:p>
            <a:pPr algn="ctr"/>
            <a:r>
              <a:rPr lang="en-US" sz="3200" noProof="0" dirty="0"/>
              <a:t>Stress can be subconscious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9ADC8-EF80-4496-8800-D092BC56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8D7574F-493A-4AD6-A782-D28641791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0578" y="1044154"/>
            <a:ext cx="4881389" cy="700842"/>
          </a:xfrm>
        </p:spPr>
        <p:txBody>
          <a:bodyPr>
            <a:normAutofit fontScale="90000"/>
          </a:bodyPr>
          <a:lstStyle/>
          <a:p>
            <a:r>
              <a:rPr lang="en-US" dirty="0"/>
              <a:t>We aren’t always aware of our stress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35B9A7D-E8BB-4F27-9962-6774AEDB7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18A53EF-5A69-486A-AC0A-F1BCFC96E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70" y="198521"/>
            <a:ext cx="7049220" cy="665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6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4455F-8C25-4893-BE81-639DA54A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4A95F68-CBDD-48F3-8419-871FE5A1D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07353">
            <a:off x="412981" y="787447"/>
            <a:ext cx="40655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effectLst/>
              </a:rPr>
              <a:t>When you just can’t let it go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23DDC4-EEB1-4FB6-B6D4-9BE92EE95E1A}"/>
              </a:ext>
            </a:extLst>
          </p:cNvPr>
          <p:cNvSpPr/>
          <p:nvPr/>
        </p:nvSpPr>
        <p:spPr>
          <a:xfrm rot="20781682">
            <a:off x="3942936" y="2267326"/>
            <a:ext cx="791432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0000"/>
                </a:solidFill>
                <a:effectLst/>
              </a:rPr>
              <a:t>You obsess</a:t>
            </a:r>
          </a:p>
          <a:p>
            <a:pPr algn="ctr"/>
            <a:r>
              <a:rPr lang="en-US" sz="4000" dirty="0">
                <a:ln w="0"/>
                <a:solidFill>
                  <a:srgbClr val="000000"/>
                </a:solidFill>
              </a:rPr>
              <a:t>You gossip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000000"/>
                </a:solidFill>
                <a:effectLst/>
              </a:rPr>
              <a:t>You worry</a:t>
            </a:r>
          </a:p>
          <a:p>
            <a:pPr algn="ctr"/>
            <a:r>
              <a:rPr lang="en-US" sz="4000" dirty="0">
                <a:ln w="0"/>
                <a:solidFill>
                  <a:srgbClr val="000000"/>
                </a:solidFill>
              </a:rPr>
              <a:t>You react as though it is the truth</a:t>
            </a:r>
          </a:p>
          <a:p>
            <a:pPr algn="ctr"/>
            <a:r>
              <a:rPr lang="en-US" sz="4000" b="0" cap="none" spc="0" dirty="0">
                <a:ln w="0"/>
                <a:solidFill>
                  <a:srgbClr val="000000"/>
                </a:solidFill>
                <a:effectLst/>
              </a:rPr>
              <a:t>You give up and no longer care</a:t>
            </a:r>
          </a:p>
          <a:p>
            <a:pPr algn="ctr"/>
            <a:r>
              <a:rPr lang="en-US" sz="4000" dirty="0">
                <a:ln w="0"/>
                <a:solidFill>
                  <a:srgbClr val="000000"/>
                </a:solidFill>
              </a:rPr>
              <a:t>You quit</a:t>
            </a:r>
            <a:endParaRPr lang="en-US" sz="4000" b="0" cap="none" spc="0" dirty="0">
              <a:ln w="0"/>
              <a:solidFill>
                <a:srgbClr val="00000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671FE1-235F-4EEF-86CD-5BF86C35BADF}"/>
              </a:ext>
            </a:extLst>
          </p:cNvPr>
          <p:cNvSpPr/>
          <p:nvPr/>
        </p:nvSpPr>
        <p:spPr>
          <a:xfrm rot="21190038">
            <a:off x="156116" y="98017"/>
            <a:ext cx="4245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Subconscious</a:t>
            </a:r>
          </a:p>
        </p:txBody>
      </p:sp>
    </p:spTree>
    <p:extLst>
      <p:ext uri="{BB962C8B-B14F-4D97-AF65-F5344CB8AC3E}">
        <p14:creationId xmlns:p14="http://schemas.microsoft.com/office/powerpoint/2010/main" val="2518021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23B4D51-5081-447E-8E01-2FF08A6B433E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/>
          <a:stretch>
            <a:fillRect/>
          </a:stretch>
        </p:blipFill>
        <p:spPr>
          <a:xfrm>
            <a:off x="6643445" y="2676293"/>
            <a:ext cx="4701734" cy="312234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BED7B-EB0B-42A2-ABFC-8BFE589CBC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000" y="2490190"/>
            <a:ext cx="5928732" cy="4914821"/>
          </a:xfrm>
        </p:spPr>
        <p:txBody>
          <a:bodyPr>
            <a:normAutofit fontScale="62500" lnSpcReduction="20000"/>
          </a:bodyPr>
          <a:lstStyle/>
          <a:p>
            <a:r>
              <a:rPr lang="en-US" sz="5700" dirty="0"/>
              <a:t>Triggers- you feel helpless</a:t>
            </a:r>
          </a:p>
          <a:p>
            <a:r>
              <a:rPr lang="en-US" sz="5700" dirty="0"/>
              <a:t>Habit – What you were taught</a:t>
            </a:r>
          </a:p>
          <a:p>
            <a:pPr lvl="1"/>
            <a:r>
              <a:rPr lang="en-US" sz="5700" dirty="0"/>
              <a:t>Don’t cry – be tough</a:t>
            </a:r>
          </a:p>
          <a:p>
            <a:pPr lvl="1"/>
            <a:r>
              <a:rPr lang="en-US" sz="5700" dirty="0"/>
              <a:t>Don’t trust other cultures</a:t>
            </a:r>
          </a:p>
          <a:p>
            <a:pPr lvl="1"/>
            <a:r>
              <a:rPr lang="en-US" sz="5700" dirty="0"/>
              <a:t>Codependency</a:t>
            </a:r>
          </a:p>
          <a:p>
            <a:r>
              <a:rPr lang="en-US" sz="5700" dirty="0"/>
              <a:t>Past Experiences</a:t>
            </a:r>
          </a:p>
          <a:p>
            <a:r>
              <a:rPr lang="en-US" sz="5700" dirty="0"/>
              <a:t>Misunderstanding in communication</a:t>
            </a:r>
          </a:p>
          <a:p>
            <a:r>
              <a:rPr lang="en-US" sz="5700" dirty="0"/>
              <a:t>Old tapes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1E2D3-9DC9-4F28-B8C6-C485010B9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6C5CB9-633C-470E-B53D-20AF1859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596385" y="853375"/>
            <a:ext cx="3923299" cy="1042492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Possible Causes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FBC31D-AADE-4C27-AEBB-177E3DFB2287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281935" y="1374621"/>
            <a:ext cx="5202936" cy="1115568"/>
          </a:xfrm>
        </p:spPr>
        <p:txBody>
          <a:bodyPr>
            <a:normAutofit/>
          </a:bodyPr>
          <a:lstStyle/>
          <a:p>
            <a:r>
              <a:rPr lang="en-US" sz="4000" dirty="0"/>
              <a:t>Knee Jerk Reactions</a:t>
            </a:r>
          </a:p>
        </p:txBody>
      </p:sp>
    </p:spTree>
    <p:extLst>
      <p:ext uri="{BB962C8B-B14F-4D97-AF65-F5344CB8AC3E}">
        <p14:creationId xmlns:p14="http://schemas.microsoft.com/office/powerpoint/2010/main" val="956468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dia Placeholder 5">
            <a:extLst>
              <a:ext uri="{FF2B5EF4-FFF2-40B4-BE49-F238E27FC236}">
                <a16:creationId xmlns:a16="http://schemas.microsoft.com/office/drawing/2014/main" id="{213C0B69-D640-46FB-A251-176EB7BB1939}"/>
              </a:ext>
            </a:extLst>
          </p:cNvPr>
          <p:cNvPicPr>
            <a:picLocks noGrp="1" noChangeAspect="1"/>
          </p:cNvPicPr>
          <p:nvPr>
            <p:ph type="media" sz="quarter" idx="13"/>
          </p:nvPr>
        </p:nvPicPr>
        <p:blipFill>
          <a:blip r:embed="rId2"/>
          <a:stretch>
            <a:fillRect/>
          </a:stretch>
        </p:blipFill>
        <p:spPr>
          <a:xfrm>
            <a:off x="1364775" y="498915"/>
            <a:ext cx="10609549" cy="6147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676" y="82863"/>
            <a:ext cx="3968496" cy="832104"/>
          </a:xfrm>
        </p:spPr>
        <p:txBody>
          <a:bodyPr>
            <a:normAutofit/>
          </a:bodyPr>
          <a:lstStyle/>
          <a:p>
            <a:r>
              <a:rPr lang="en-US" sz="3200" dirty="0"/>
              <a:t>What triggers you?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0B867B0-D984-4B33-844D-D9E94ED4A905}"/>
              </a:ext>
            </a:extLst>
          </p:cNvPr>
          <p:cNvSpPr/>
          <p:nvPr/>
        </p:nvSpPr>
        <p:spPr>
          <a:xfrm>
            <a:off x="0" y="3808933"/>
            <a:ext cx="2308302" cy="231945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614503-4797-490A-9B5E-2622EB9BD16E}"/>
              </a:ext>
            </a:extLst>
          </p:cNvPr>
          <p:cNvSpPr txBox="1"/>
          <p:nvPr/>
        </p:nvSpPr>
        <p:spPr>
          <a:xfrm>
            <a:off x="217676" y="4204801"/>
            <a:ext cx="1777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Habit – family tradition</a:t>
            </a:r>
          </a:p>
          <a:p>
            <a:r>
              <a:rPr lang="en-US" b="1" dirty="0">
                <a:solidFill>
                  <a:schemeClr val="bg1"/>
                </a:solidFill>
              </a:rPr>
              <a:t>Includes Codependency</a:t>
            </a: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BFDF3-027F-4322-B209-B4D518A1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1A1FA7-6B94-4A75-A250-A34553169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Triggers are stuck ages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2E211A-50BA-4929-ABAB-44109369504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5758787" y="1293892"/>
            <a:ext cx="5202936" cy="1115568"/>
          </a:xfrm>
        </p:spPr>
        <p:txBody>
          <a:bodyPr>
            <a:noAutofit/>
          </a:bodyPr>
          <a:lstStyle/>
          <a:p>
            <a:r>
              <a:rPr lang="en-US" sz="3600" dirty="0"/>
              <a:t>What age did you get stuck?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D7C938-876E-4CCF-9E5C-CF80C8FD8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73"/>
          <a:stretch/>
        </p:blipFill>
        <p:spPr>
          <a:xfrm>
            <a:off x="532263" y="2374710"/>
            <a:ext cx="10822674" cy="44832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D492323-1087-4336-A2B1-F9FC180554F4}"/>
              </a:ext>
            </a:extLst>
          </p:cNvPr>
          <p:cNvSpPr txBox="1"/>
          <p:nvPr/>
        </p:nvSpPr>
        <p:spPr>
          <a:xfrm>
            <a:off x="1118085" y="5623718"/>
            <a:ext cx="1674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Abandoned </a:t>
            </a:r>
            <a:r>
              <a:rPr lang="en-US" sz="2400" dirty="0">
                <a:solidFill>
                  <a:schemeClr val="bg1"/>
                </a:solidFill>
              </a:rPr>
              <a:t>Age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08C3D-D77C-4467-AA76-68223C930780}"/>
              </a:ext>
            </a:extLst>
          </p:cNvPr>
          <p:cNvSpPr txBox="1"/>
          <p:nvPr/>
        </p:nvSpPr>
        <p:spPr>
          <a:xfrm>
            <a:off x="5478544" y="5006324"/>
            <a:ext cx="1234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Bullied Age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E2CEF3-4E62-4F9D-9760-3C607164D5DD}"/>
              </a:ext>
            </a:extLst>
          </p:cNvPr>
          <p:cNvSpPr txBox="1"/>
          <p:nvPr/>
        </p:nvSpPr>
        <p:spPr>
          <a:xfrm>
            <a:off x="7509398" y="4529271"/>
            <a:ext cx="1351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Ignored Age 13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97F361-62E6-484F-AA8F-12B6D3CAB569}"/>
              </a:ext>
            </a:extLst>
          </p:cNvPr>
          <p:cNvSpPr txBox="1"/>
          <p:nvPr/>
        </p:nvSpPr>
        <p:spPr>
          <a:xfrm>
            <a:off x="9670166" y="3876120"/>
            <a:ext cx="14935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Ridiculed by your first boss Age 18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1E6E3B-7D5A-41D2-B40A-502AC20B2470}"/>
              </a:ext>
            </a:extLst>
          </p:cNvPr>
          <p:cNvSpPr txBox="1"/>
          <p:nvPr/>
        </p:nvSpPr>
        <p:spPr>
          <a:xfrm>
            <a:off x="3268449" y="4993000"/>
            <a:ext cx="15291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Told you’re stupid Age 5</a:t>
            </a:r>
          </a:p>
        </p:txBody>
      </p:sp>
    </p:spTree>
    <p:extLst>
      <p:ext uri="{BB962C8B-B14F-4D97-AF65-F5344CB8AC3E}">
        <p14:creationId xmlns:p14="http://schemas.microsoft.com/office/powerpoint/2010/main" val="13049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490C0D-22C7-499E-8554-7EA7C24F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17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AD477-0FB5-497F-B1B9-E0DEA97F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Write down your triggers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BC7CD5C-BF44-48A5-9E10-FFB02C1DD4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184" r="5184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3C61B2F-EBDA-44D2-A6A1-7C30495F9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Triggers</a:t>
            </a:r>
          </a:p>
        </p:txBody>
      </p:sp>
    </p:spTree>
    <p:extLst>
      <p:ext uri="{BB962C8B-B14F-4D97-AF65-F5344CB8AC3E}">
        <p14:creationId xmlns:p14="http://schemas.microsoft.com/office/powerpoint/2010/main" val="3558502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D957CD-2B5E-4279-AED4-379F11BD5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18</a:t>
            </a:fld>
            <a:endParaRPr lang="en-US" noProof="0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BA64DD9-1445-479D-B613-0789D429E26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26776" b="26776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7C3EC1-F5FA-4115-BA3D-D420B223C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253347"/>
            <a:ext cx="5096107" cy="3424980"/>
          </a:xfrm>
        </p:spPr>
        <p:txBody>
          <a:bodyPr>
            <a:noAutofit/>
          </a:bodyPr>
          <a:lstStyle/>
          <a:p>
            <a:r>
              <a:rPr lang="en-US" sz="2800" dirty="0"/>
              <a:t>If you hear yourself say “We’ve always done it this way”</a:t>
            </a:r>
          </a:p>
          <a:p>
            <a:r>
              <a:rPr lang="en-US" sz="2800" dirty="0"/>
              <a:t>“My family expects it”</a:t>
            </a:r>
          </a:p>
          <a:p>
            <a:r>
              <a:rPr lang="en-US" sz="2800" dirty="0"/>
              <a:t>“I can’t change it”</a:t>
            </a:r>
          </a:p>
          <a:p>
            <a:endParaRPr lang="en-US" sz="2800" dirty="0"/>
          </a:p>
          <a:p>
            <a:r>
              <a:rPr lang="en-US" sz="2800" dirty="0"/>
              <a:t>Then ask yourself “Can I truly change this?”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EB36E0-BD7C-4960-AF6A-C99AF5D18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Habit</a:t>
            </a:r>
          </a:p>
        </p:txBody>
      </p:sp>
    </p:spTree>
    <p:extLst>
      <p:ext uri="{BB962C8B-B14F-4D97-AF65-F5344CB8AC3E}">
        <p14:creationId xmlns:p14="http://schemas.microsoft.com/office/powerpoint/2010/main" val="1217369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D62BC-D35F-4E36-AFF6-4830A2B5A1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20577">
            <a:off x="396267" y="1681569"/>
            <a:ext cx="4851352" cy="1827069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Codependency is habit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5F79F-255A-4760-AB90-04DA51CC6B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 have a false sense of needing 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80A0F-4DF2-4237-9837-056C306BE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314" y="3455296"/>
            <a:ext cx="4496966" cy="30793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87941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Stressors</a:t>
            </a:r>
          </a:p>
        </p:txBody>
      </p:sp>
      <p:pic>
        <p:nvPicPr>
          <p:cNvPr id="25" name="Picture Placeholder 24" descr="Child Holding Pencil While coloring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688" y="4020310"/>
            <a:ext cx="2639323" cy="365125"/>
          </a:xfrm>
        </p:spPr>
        <p:txBody>
          <a:bodyPr/>
          <a:lstStyle/>
          <a:p>
            <a:r>
              <a:rPr lang="en-US" sz="4800" dirty="0"/>
              <a:t>Can trigger your anxiety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3DD65D-49E8-4435-A73E-C80D03E2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20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9413F-7245-4551-BE03-73486E155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When you say, “It happened then, so it will probably happen again.”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B5AB18-A836-46E7-A675-4BC6FE9E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Past Experiences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39314E-5E05-4B9E-998C-D072580278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5" t="18861" r="12470" b="47805"/>
          <a:stretch/>
        </p:blipFill>
        <p:spPr>
          <a:xfrm rot="21132007">
            <a:off x="4360626" y="119539"/>
            <a:ext cx="7310160" cy="486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52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423A1-2FBE-43EE-8ADB-59E6951E4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912" y="2493209"/>
            <a:ext cx="4573338" cy="2311872"/>
          </a:xfrm>
        </p:spPr>
        <p:txBody>
          <a:bodyPr>
            <a:noAutofit/>
          </a:bodyPr>
          <a:lstStyle/>
          <a:p>
            <a:r>
              <a:rPr lang="en-US" sz="3200" dirty="0"/>
              <a:t>Verbal</a:t>
            </a:r>
          </a:p>
          <a:p>
            <a:r>
              <a:rPr lang="en-US" sz="3200" dirty="0"/>
              <a:t>Non-verbal</a:t>
            </a:r>
          </a:p>
          <a:p>
            <a:r>
              <a:rPr lang="en-US" sz="3200" dirty="0"/>
              <a:t>Written</a:t>
            </a:r>
          </a:p>
          <a:p>
            <a:r>
              <a:rPr lang="en-US" sz="3200" dirty="0"/>
              <a:t>Listening</a:t>
            </a:r>
          </a:p>
          <a:p>
            <a:r>
              <a:rPr lang="en-US" sz="3200" dirty="0"/>
              <a:t>Visual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EBEE36-8B06-4FF0-B603-5C8EA2642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21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90EE374-1F0C-47A4-BF72-F7DDB4789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 communication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05B17B-CCED-4A08-A9D5-E00D2B602C09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 Communication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27A361-C9D5-4A98-B059-89300ED8DB19}"/>
              </a:ext>
            </a:extLst>
          </p:cNvPr>
          <p:cNvSpPr txBox="1">
            <a:spLocks/>
          </p:cNvSpPr>
          <p:nvPr/>
        </p:nvSpPr>
        <p:spPr>
          <a:xfrm>
            <a:off x="6590405" y="2690214"/>
            <a:ext cx="4573338" cy="2311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Verbal</a:t>
            </a:r>
          </a:p>
          <a:p>
            <a:r>
              <a:rPr lang="en-US" sz="3200"/>
              <a:t>Non-verbal</a:t>
            </a:r>
          </a:p>
          <a:p>
            <a:r>
              <a:rPr lang="en-US" sz="3200"/>
              <a:t>Written</a:t>
            </a:r>
          </a:p>
          <a:p>
            <a:r>
              <a:rPr lang="en-US" sz="3200"/>
              <a:t>Listening</a:t>
            </a:r>
          </a:p>
          <a:p>
            <a:r>
              <a:rPr lang="en-US" sz="3200"/>
              <a:t>Visual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E96341-E4CA-4FAE-B210-DD8BA2417D7B}"/>
              </a:ext>
            </a:extLst>
          </p:cNvPr>
          <p:cNvSpPr/>
          <p:nvPr/>
        </p:nvSpPr>
        <p:spPr>
          <a:xfrm>
            <a:off x="217812" y="-110385"/>
            <a:ext cx="11267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rgbClr val="000000"/>
                </a:solidFill>
                <a:effectLst/>
              </a:rPr>
              <a:t>Misunderstandings in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79971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9716FC-000F-4073-8F80-59A392BCF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9C50E2-2C79-4B44-BCA3-E76F4B0E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Tapes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DCD6B6-1B20-4ABB-882C-1BC01A786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I’m dumb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8C168A-565A-473E-8F56-BD4D2CCC2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180633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I’m irresponsible</a:t>
            </a:r>
          </a:p>
          <a:p>
            <a:r>
              <a:rPr lang="en-US" sz="3600" dirty="0">
                <a:solidFill>
                  <a:srgbClr val="000000"/>
                </a:solidFill>
              </a:rPr>
              <a:t>I’m not worthy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A5612DB-2C19-41B3-837D-52A6EC4CEA1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2448" r="124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65838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73B59D-786B-40C9-8672-E7B8D39371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600" dirty="0"/>
              <a:t>Consider your subconscious</a:t>
            </a:r>
          </a:p>
        </p:txBody>
      </p:sp>
      <p:sp>
        <p:nvSpPr>
          <p:cNvPr id="5" name="Title 18">
            <a:extLst>
              <a:ext uri="{FF2B5EF4-FFF2-40B4-BE49-F238E27FC236}">
                <a16:creationId xmlns:a16="http://schemas.microsoft.com/office/drawing/2014/main" id="{0187C58B-5607-430D-8A5C-5AEF47DBF4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836966">
            <a:off x="7388225" y="2044700"/>
            <a:ext cx="4821238" cy="1325563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vert="horz" lIns="90000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Ways to let go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886C7C8-7A37-4785-A7C8-496EFB3678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 rot="20998326">
            <a:off x="714756" y="1592613"/>
            <a:ext cx="4855218" cy="4167459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00"/>
                </a:solidFill>
              </a:rPr>
              <a:t>Understand your triggers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Reframe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Talk it through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</a:rPr>
              <a:t>Walk in other’s shoes</a:t>
            </a:r>
          </a:p>
          <a:p>
            <a:r>
              <a:rPr lang="en-US" sz="3200" dirty="0">
                <a:solidFill>
                  <a:srgbClr val="000000"/>
                </a:solidFill>
              </a:rPr>
              <a:t>Do something positive</a:t>
            </a:r>
          </a:p>
          <a:p>
            <a:r>
              <a:rPr lang="en-US" sz="3200" dirty="0">
                <a:solidFill>
                  <a:srgbClr val="000000"/>
                </a:solidFill>
              </a:rPr>
              <a:t>Be good to yourself</a:t>
            </a:r>
          </a:p>
          <a:p>
            <a:r>
              <a:rPr lang="en-US" sz="3200" dirty="0">
                <a:solidFill>
                  <a:srgbClr val="000000"/>
                </a:solidFill>
              </a:rPr>
              <a:t>Grieve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6814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07B8E6-1BAB-4E1E-919A-D3AB95C7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F72416-2A39-4AA8-B8E6-2AE76B1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Reframing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0F6034-A436-4D55-93E1-FB8216F48A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Could others also be stuck in an age?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1177BA-6563-477C-846E-07876A52B0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79053" y="3505689"/>
            <a:ext cx="4347933" cy="693295"/>
          </a:xfrm>
        </p:spPr>
        <p:txBody>
          <a:bodyPr>
            <a:noAutofit/>
          </a:bodyPr>
          <a:lstStyle/>
          <a:p>
            <a:r>
              <a:rPr lang="en-US" sz="2800" dirty="0"/>
              <a:t>Consider this when gossiping</a:t>
            </a:r>
          </a:p>
          <a:p>
            <a:r>
              <a:rPr lang="en-US" sz="2800" dirty="0"/>
              <a:t>Or when angry</a:t>
            </a:r>
          </a:p>
          <a:p>
            <a:r>
              <a:rPr lang="en-US" sz="2800" dirty="0"/>
              <a:t>Or when you believe someone did something to you deliberately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D5C83A3-DF0D-4D48-AD92-E2C7FEA0C98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2389" r="12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8087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728F-423E-4068-9BD2-92369354E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020577">
            <a:off x="183853" y="2818836"/>
            <a:ext cx="5746391" cy="182706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If you know someone is triggered and there’s no hope of them having self awareness, what can you do?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ED838-9906-4017-8BF0-452BD753A3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Distance yourself, but stay professional if a co-worker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10CBED6-9F7E-4AA5-9A59-492866182ECF}"/>
              </a:ext>
            </a:extLst>
          </p:cNvPr>
          <p:cNvSpPr txBox="1">
            <a:spLocks/>
          </p:cNvSpPr>
          <p:nvPr/>
        </p:nvSpPr>
        <p:spPr>
          <a:xfrm rot="661050">
            <a:off x="7991815" y="4635499"/>
            <a:ext cx="3574874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Remember, it’s not about you</a:t>
            </a:r>
          </a:p>
        </p:txBody>
      </p:sp>
    </p:spTree>
    <p:extLst>
      <p:ext uri="{BB962C8B-B14F-4D97-AF65-F5344CB8AC3E}">
        <p14:creationId xmlns:p14="http://schemas.microsoft.com/office/powerpoint/2010/main" val="4195949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EB59EE4-C0E4-4906-98BB-C737A4312D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Are you sabotaging yourself?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2EF08-3B01-4E58-AB3B-DD5477A5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455"/>
          <a:stretch/>
        </p:blipFill>
        <p:spPr>
          <a:xfrm rot="20993799">
            <a:off x="204419" y="2466360"/>
            <a:ext cx="5717639" cy="268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11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351F44-E1D1-4F26-80CD-BA6E3BB69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1227939"/>
            <a:ext cx="10593278" cy="563006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245CEE-F3B5-489E-9A54-AFD449EF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5BFDF6-93D1-4073-A01B-A3BED265C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975632" y="442339"/>
            <a:ext cx="4391191" cy="132556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Do what makes you happy</a:t>
            </a:r>
          </a:p>
        </p:txBody>
      </p:sp>
    </p:spTree>
    <p:extLst>
      <p:ext uri="{BB962C8B-B14F-4D97-AF65-F5344CB8AC3E}">
        <p14:creationId xmlns:p14="http://schemas.microsoft.com/office/powerpoint/2010/main" val="874081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276C6E-0970-46E0-AD15-3C423C49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1FCBDC-9EC3-4527-AFBA-1B133F10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Stress can be from having to be what you are not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EA94F7-EA7C-49EB-B636-C8A5DAE73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 an Introvert/Extrovert test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1A1496-E593-4C43-96D5-272EB46077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8585" y="3947082"/>
            <a:ext cx="5521669" cy="1408743"/>
          </a:xfrm>
        </p:spPr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https://www.psychologytoday.com/us/tests/personality/extroversion-introversion-test</a:t>
            </a:r>
            <a:endParaRPr lang="en-US" sz="2800" dirty="0"/>
          </a:p>
          <a:p>
            <a:endParaRPr lang="en-US" b="1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1CD8CD-4FF2-4204-9856-CA3B29B06B4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2232" r="122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9899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EA60EC-9BE4-47FC-82C1-328CFC0F9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29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3460DA-8A43-4D91-A966-4D3EE593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33306" y="298241"/>
            <a:ext cx="4975489" cy="1325563"/>
          </a:xfrm>
        </p:spPr>
        <p:txBody>
          <a:bodyPr/>
          <a:lstStyle/>
          <a:p>
            <a:r>
              <a:rPr lang="en-US" dirty="0"/>
              <a:t>Why type are you?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8E611F-7BC7-4E6E-8ABE-D8921AC9D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519" y="1792565"/>
            <a:ext cx="10116962" cy="49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73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5C2D5C-957B-4B27-B2FD-86870218E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/>
              <a:t>Conscious or Subconscious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79A9E-C232-4200-AB24-9E191CB0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35D48B-09DD-4C9F-B7C4-B4A0C4CBE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0718" y="1010801"/>
            <a:ext cx="4620895" cy="734415"/>
          </a:xfrm>
        </p:spPr>
        <p:txBody>
          <a:bodyPr>
            <a:normAutofit/>
          </a:bodyPr>
          <a:lstStyle/>
          <a:p>
            <a:r>
              <a:rPr lang="en-US" dirty="0"/>
              <a:t>Stressors can be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0788C1-F544-4A50-AFD4-CC3D070FE5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F8D0D9-C70C-4A75-8F6C-D7D8A37E8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327547"/>
            <a:ext cx="6360543" cy="598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926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CC12B7-C6AA-400A-B14A-B51A3F987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If you say any of the following…..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A5CD5-5D89-4FED-856D-D5EEFB346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30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F1EDEE-BC53-4198-8BE2-5ED6B6CF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4820">
            <a:off x="698128" y="1169969"/>
            <a:ext cx="3933620" cy="734415"/>
          </a:xfrm>
        </p:spPr>
        <p:txBody>
          <a:bodyPr>
            <a:normAutofit fontScale="90000"/>
          </a:bodyPr>
          <a:lstStyle/>
          <a:p>
            <a:r>
              <a:rPr lang="en-US" dirty="0"/>
              <a:t>Symptoms of Burnout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6B1524-7BB1-429F-9AE1-BA829F0EF2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I have to</a:t>
            </a:r>
          </a:p>
          <a:p>
            <a:r>
              <a:rPr lang="en-US" sz="2800" b="1" dirty="0"/>
              <a:t>I’m tired</a:t>
            </a:r>
          </a:p>
          <a:p>
            <a:r>
              <a:rPr lang="en-US" sz="2800" b="1" dirty="0"/>
              <a:t>I don’t care</a:t>
            </a:r>
          </a:p>
          <a:p>
            <a:r>
              <a:rPr lang="en-US" sz="2800" b="1" dirty="0"/>
              <a:t>I don’t have enough time</a:t>
            </a:r>
          </a:p>
          <a:p>
            <a:r>
              <a:rPr lang="en-US" sz="2800" b="1" dirty="0"/>
              <a:t>I can’t relax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302C0BB-C0A0-4A20-9648-6B72EEC0BE3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36" r="2136"/>
          <a:stretch>
            <a:fillRect/>
          </a:stretch>
        </p:blipFill>
        <p:spPr>
          <a:xfrm rot="720000">
            <a:off x="6425130" y="415481"/>
            <a:ext cx="4647699" cy="54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47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BFAB5B-3496-4477-AFBA-5DA768225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31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D649B-BB44-4881-A0FA-EAEC5FFB19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58"/>
          <a:stretch/>
        </p:blipFill>
        <p:spPr>
          <a:xfrm>
            <a:off x="331752" y="186890"/>
            <a:ext cx="11528496" cy="648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09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0A5F0-0656-4E34-8672-C6B2A29BD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38756A-B769-4069-982E-4BFD411DA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360000">
            <a:off x="7416589" y="935354"/>
            <a:ext cx="4735459" cy="1012583"/>
          </a:xfrm>
        </p:spPr>
        <p:txBody>
          <a:bodyPr/>
          <a:lstStyle/>
          <a:p>
            <a:r>
              <a:rPr lang="en-US" dirty="0"/>
              <a:t>Stress Relief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A7B3B5-4C23-404D-AFD3-AD4F3C3DE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6916" y="1790323"/>
            <a:ext cx="3913632" cy="804672"/>
          </a:xfrm>
        </p:spPr>
        <p:txBody>
          <a:bodyPr>
            <a:normAutofit/>
          </a:bodyPr>
          <a:lstStyle/>
          <a:p>
            <a:r>
              <a:rPr lang="en-US" sz="3200" dirty="0"/>
              <a:t>Tapping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061012-34DC-4A38-B6F1-D42E0B7854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5124" y="2677912"/>
            <a:ext cx="5906876" cy="2364264"/>
          </a:xfrm>
        </p:spPr>
        <p:txBody>
          <a:bodyPr>
            <a:noAutofit/>
          </a:bodyPr>
          <a:lstStyle/>
          <a:p>
            <a:r>
              <a:rPr lang="en-US" sz="2800" dirty="0"/>
              <a:t>Music </a:t>
            </a:r>
          </a:p>
          <a:p>
            <a:r>
              <a:rPr lang="en-US" sz="2800" dirty="0"/>
              <a:t>Meditation while working</a:t>
            </a:r>
          </a:p>
          <a:p>
            <a:r>
              <a:rPr lang="en-US" sz="2800" dirty="0"/>
              <a:t>Exercise or just going for a walk</a:t>
            </a:r>
          </a:p>
          <a:p>
            <a:r>
              <a:rPr lang="en-US" sz="2800" dirty="0"/>
              <a:t>Playing with pets and children</a:t>
            </a:r>
          </a:p>
          <a:p>
            <a:r>
              <a:rPr lang="en-US" sz="2800" dirty="0"/>
              <a:t>Mini vacations (which can include window shopping, binge watching shows, doing puzzles and watching birds)</a:t>
            </a:r>
          </a:p>
          <a:p>
            <a:r>
              <a:rPr lang="en-US" sz="2800" dirty="0"/>
              <a:t>Learn something new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5454C61-1932-405B-84D0-05C36E004E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4478" r="14478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B35A0F1-155D-4C99-9CA2-BEE2D777A8DD}"/>
              </a:ext>
            </a:extLst>
          </p:cNvPr>
          <p:cNvSpPr/>
          <p:nvPr/>
        </p:nvSpPr>
        <p:spPr>
          <a:xfrm>
            <a:off x="1861938" y="5666721"/>
            <a:ext cx="2340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Laugh! </a:t>
            </a:r>
          </a:p>
        </p:txBody>
      </p:sp>
    </p:spTree>
    <p:extLst>
      <p:ext uri="{BB962C8B-B14F-4D97-AF65-F5344CB8AC3E}">
        <p14:creationId xmlns:p14="http://schemas.microsoft.com/office/powerpoint/2010/main" val="1110350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Cindy Oser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B1C3C-6A0E-4C45-83D4-487C06859788}"/>
              </a:ext>
            </a:extLst>
          </p:cNvPr>
          <p:cNvSpPr txBox="1"/>
          <p:nvPr/>
        </p:nvSpPr>
        <p:spPr>
          <a:xfrm>
            <a:off x="7595089" y="5072349"/>
            <a:ext cx="4408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You can always email me at cynthia.oser@ctcd.edu</a:t>
            </a: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02312" y="828870"/>
            <a:ext cx="4619460" cy="1061509"/>
          </a:xfrm>
        </p:spPr>
        <p:txBody>
          <a:bodyPr>
            <a:normAutofit fontScale="90000"/>
          </a:bodyPr>
          <a:lstStyle/>
          <a:p>
            <a:r>
              <a:rPr lang="en-US" dirty="0"/>
              <a:t>Common Conscious Stressors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824" y="2768665"/>
            <a:ext cx="3328024" cy="1700784"/>
          </a:xfrm>
        </p:spPr>
        <p:txBody>
          <a:bodyPr tIns="180000" bIns="108000">
            <a:noAutofit/>
          </a:bodyPr>
          <a:lstStyle/>
          <a:p>
            <a:r>
              <a:rPr lang="en-US" sz="3600" dirty="0"/>
              <a:t>Consider what stresses you out</a:t>
            </a:r>
          </a:p>
        </p:txBody>
      </p:sp>
      <p:graphicFrame>
        <p:nvGraphicFramePr>
          <p:cNvPr id="7" name="Table Placeholder 6" descr="table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589550346"/>
              </p:ext>
            </p:extLst>
          </p:nvPr>
        </p:nvGraphicFramePr>
        <p:xfrm>
          <a:off x="3369429" y="1731279"/>
          <a:ext cx="8763085" cy="4746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642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2051983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2197289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2033171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ru-RU" sz="1200" b="1" dirty="0">
                        <a:latin typeface="+mj-lt"/>
                      </a:endParaRPr>
                    </a:p>
                  </a:txBody>
                  <a:tcPr marL="92013" marR="92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You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Others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accent4"/>
                          </a:solidFill>
                          <a:latin typeface="+mj-lt"/>
                        </a:rPr>
                        <a:t>Society</a:t>
                      </a:r>
                      <a:endParaRPr lang="ru-RU" sz="16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5988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Medical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Yours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Loved ones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9046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Not in Control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Self control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Controlling others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Controlling society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5988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Unreal Expectations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 should 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You should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We all should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59883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Personal 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Relationships</a:t>
                      </a:r>
                      <a:endParaRPr lang="ru-RU" sz="24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Family 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132384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Financial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Just you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Dependents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Taxes et al</a:t>
                      </a:r>
                      <a:endParaRPr lang="ru-RU" sz="28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B57F19E-A08E-48FC-A3A6-FE78D9FC3E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839" r="1839"/>
          <a:stretch>
            <a:fillRect/>
          </a:stretch>
        </p:blipFill>
        <p:spPr>
          <a:xfrm rot="20765762">
            <a:off x="4948326" y="1865614"/>
            <a:ext cx="6306118" cy="430798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9E77CA-04D7-4641-9A65-8EBCF065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019" y="3246437"/>
            <a:ext cx="2639323" cy="365125"/>
          </a:xfrm>
        </p:spPr>
        <p:txBody>
          <a:bodyPr/>
          <a:lstStyle/>
          <a:p>
            <a:r>
              <a:rPr lang="en-US" sz="4000" noProof="0" dirty="0"/>
              <a:t>Circle your personal stressors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89500-7DBC-48F7-A80F-DD1E056F0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F5356E-AC02-4FA2-83B2-D6E22EFFA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#1</a:t>
            </a:r>
          </a:p>
        </p:txBody>
      </p:sp>
    </p:spTree>
    <p:extLst>
      <p:ext uri="{BB962C8B-B14F-4D97-AF65-F5344CB8AC3E}">
        <p14:creationId xmlns:p14="http://schemas.microsoft.com/office/powerpoint/2010/main" val="142446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4CFE04-EF04-4BDF-9B31-52C68D76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80AC0E-95B8-4229-892D-98FDC88D7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250530" y="918882"/>
            <a:ext cx="3960711" cy="1061509"/>
          </a:xfrm>
        </p:spPr>
        <p:txBody>
          <a:bodyPr>
            <a:normAutofit fontScale="90000"/>
          </a:bodyPr>
          <a:lstStyle/>
          <a:p>
            <a:r>
              <a:rPr lang="en-US" dirty="0"/>
              <a:t>Rate your stress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0C8798F-E76D-47BF-9DAA-2E5B8C39A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121986"/>
              </p:ext>
            </p:extLst>
          </p:nvPr>
        </p:nvGraphicFramePr>
        <p:xfrm>
          <a:off x="1066800" y="547051"/>
          <a:ext cx="10252364" cy="618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196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4E0297-D51D-45D0-B24C-1B00A8D1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875AA-7CEC-4CD1-B301-E33F9B131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Do what’s in your power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FCC5B5D-C3AB-446D-85A1-0620BBAA60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173" r="16173"/>
          <a:stretch>
            <a:fillRect/>
          </a:stretch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DE0DC6D-AB20-4ED7-981B-20645194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29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73147">
            <a:off x="-89979" y="848682"/>
            <a:ext cx="5677219" cy="734415"/>
          </a:xfrm>
        </p:spPr>
        <p:txBody>
          <a:bodyPr>
            <a:normAutofit/>
          </a:bodyPr>
          <a:lstStyle/>
          <a:p>
            <a:r>
              <a:rPr lang="en-US" sz="3200" dirty="0"/>
              <a:t>What CAN you Control?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030" y="2442379"/>
            <a:ext cx="3913632" cy="2047733"/>
          </a:xfrm>
        </p:spPr>
        <p:txBody>
          <a:bodyPr>
            <a:noAutofit/>
          </a:bodyPr>
          <a:lstStyle/>
          <a:p>
            <a:r>
              <a:rPr lang="en-US" sz="3600" dirty="0"/>
              <a:t>Put a check by the stressors you can control </a:t>
            </a:r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Things you can control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Devise a plan and stick to 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1" name="Table Placeholder 6" descr="table">
            <a:extLst>
              <a:ext uri="{FF2B5EF4-FFF2-40B4-BE49-F238E27FC236}">
                <a16:creationId xmlns:a16="http://schemas.microsoft.com/office/drawing/2014/main" id="{6585ADF4-7101-4E8D-9D24-CE0A26A3715C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542789761"/>
              </p:ext>
            </p:extLst>
          </p:nvPr>
        </p:nvGraphicFramePr>
        <p:xfrm>
          <a:off x="3852083" y="547050"/>
          <a:ext cx="7593980" cy="539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414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1707522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1707522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1707522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</a:tblGrid>
              <a:tr h="829209">
                <a:tc>
                  <a:txBody>
                    <a:bodyPr/>
                    <a:lstStyle/>
                    <a:p>
                      <a:endParaRPr lang="ru-RU" sz="2000" b="1" dirty="0">
                        <a:latin typeface="+mj-lt"/>
                      </a:endParaRPr>
                    </a:p>
                  </a:txBody>
                  <a:tcPr marL="92013" marR="92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/>
                          </a:solidFill>
                          <a:latin typeface="+mj-lt"/>
                        </a:rPr>
                        <a:t>You</a:t>
                      </a:r>
                      <a:endParaRPr lang="ru-RU" sz="20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/>
                          </a:solidFill>
                          <a:latin typeface="+mj-lt"/>
                        </a:rPr>
                        <a:t>Others</a:t>
                      </a:r>
                      <a:endParaRPr lang="ru-RU" sz="20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accent4"/>
                          </a:solidFill>
                          <a:latin typeface="+mj-lt"/>
                        </a:rPr>
                        <a:t>Society</a:t>
                      </a:r>
                      <a:endParaRPr lang="ru-RU" sz="2000" b="1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8292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Medical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Yours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Loved ones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Global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12527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Not in Control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Self control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Controlling others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Controlling society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8292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Unreal Expectations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 should 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You should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We all should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8292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Personal 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Relationships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Family 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Work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82920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Financial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Just you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Dependents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i="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Taxes et al</a:t>
                      </a:r>
                      <a:endParaRPr lang="ru-RU" sz="2000" b="1" i="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019F10A-601A-4D23-8D12-93AFFD19DD7D}"/>
              </a:ext>
            </a:extLst>
          </p:cNvPr>
          <p:cNvSpPr/>
          <p:nvPr/>
        </p:nvSpPr>
        <p:spPr>
          <a:xfrm rot="21235611">
            <a:off x="-69173" y="85385"/>
            <a:ext cx="3718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To an extent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F6C8FF-3D90-457B-9108-406F928CD7CB}">
  <ds:schemaRefs>
    <ds:schemaRef ds:uri="http://purl.org/dc/elements/1.1/"/>
    <ds:schemaRef ds:uri="http://schemas.microsoft.com/office/2006/metadata/properties"/>
    <ds:schemaRef ds:uri="71af3243-3dd4-4a8d-8c0d-dd76da1f02a5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16c05727-aa75-4e4a-9b5f-8a80a1165891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633</Words>
  <Application>Microsoft Office PowerPoint</Application>
  <PresentationFormat>Widescreen</PresentationFormat>
  <Paragraphs>206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Comic Sans MS</vt:lpstr>
      <vt:lpstr>Franklin Gothic Book</vt:lpstr>
      <vt:lpstr>Office Theme</vt:lpstr>
      <vt:lpstr>Just Breathe</vt:lpstr>
      <vt:lpstr>Stressors</vt:lpstr>
      <vt:lpstr>Stressors can be </vt:lpstr>
      <vt:lpstr>Common Conscious Stressors</vt:lpstr>
      <vt:lpstr>Exercise #1</vt:lpstr>
      <vt:lpstr>Rate your stress</vt:lpstr>
      <vt:lpstr>PowerPoint Presentation</vt:lpstr>
      <vt:lpstr>What CAN you Control?</vt:lpstr>
      <vt:lpstr>Things you can control</vt:lpstr>
      <vt:lpstr>Ideas </vt:lpstr>
      <vt:lpstr>PowerPoint Presentation</vt:lpstr>
      <vt:lpstr>We aren’t always aware of our stress</vt:lpstr>
      <vt:lpstr>When you just can’t let it go</vt:lpstr>
      <vt:lpstr>Possible Causes</vt:lpstr>
      <vt:lpstr>What triggers you?</vt:lpstr>
      <vt:lpstr>Triggers are stuck ages</vt:lpstr>
      <vt:lpstr>Triggers</vt:lpstr>
      <vt:lpstr>Habit</vt:lpstr>
      <vt:lpstr>Codependency is habit</vt:lpstr>
      <vt:lpstr>Past Experiences</vt:lpstr>
      <vt:lpstr>Out communication</vt:lpstr>
      <vt:lpstr>Old Tapes</vt:lpstr>
      <vt:lpstr>Ways to let go</vt:lpstr>
      <vt:lpstr>Reframing</vt:lpstr>
      <vt:lpstr>If you know someone is triggered and there’s no hope of them having self awareness, what can you do?</vt:lpstr>
      <vt:lpstr>PowerPoint Presentation</vt:lpstr>
      <vt:lpstr>Do what makes you happy</vt:lpstr>
      <vt:lpstr>Stress can be from having to be what you are not</vt:lpstr>
      <vt:lpstr>Why type are you?</vt:lpstr>
      <vt:lpstr>Symptoms of Burnout</vt:lpstr>
      <vt:lpstr>PowerPoint Presentation</vt:lpstr>
      <vt:lpstr>Stress Relief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2022-02-01T19:35:55Z</dcterms:created>
  <dcterms:modified xsi:type="dcterms:W3CDTF">2022-02-10T19:07:57Z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